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9" r:id="rId1"/>
  </p:sldMasterIdLst>
  <p:notesMasterIdLst>
    <p:notesMasterId r:id="rId27"/>
  </p:notesMasterIdLst>
  <p:handoutMasterIdLst>
    <p:handoutMasterId r:id="rId28"/>
  </p:handoutMasterIdLst>
  <p:sldIdLst>
    <p:sldId id="341" r:id="rId2"/>
    <p:sldId id="339" r:id="rId3"/>
    <p:sldId id="375" r:id="rId4"/>
    <p:sldId id="376" r:id="rId5"/>
    <p:sldId id="274" r:id="rId6"/>
    <p:sldId id="343" r:id="rId7"/>
    <p:sldId id="336" r:id="rId8"/>
    <p:sldId id="340" r:id="rId9"/>
    <p:sldId id="365" r:id="rId10"/>
    <p:sldId id="364" r:id="rId11"/>
    <p:sldId id="372" r:id="rId12"/>
    <p:sldId id="345" r:id="rId13"/>
    <p:sldId id="346" r:id="rId14"/>
    <p:sldId id="373" r:id="rId15"/>
    <p:sldId id="352" r:id="rId16"/>
    <p:sldId id="368" r:id="rId17"/>
    <p:sldId id="369" r:id="rId18"/>
    <p:sldId id="370" r:id="rId19"/>
    <p:sldId id="371" r:id="rId20"/>
    <p:sldId id="355" r:id="rId21"/>
    <p:sldId id="357" r:id="rId22"/>
    <p:sldId id="377" r:id="rId23"/>
    <p:sldId id="358" r:id="rId24"/>
    <p:sldId id="363" r:id="rId25"/>
    <p:sldId id="374" r:id="rId26"/>
  </p:sldIdLst>
  <p:sldSz cx="9144000" cy="5143500" type="screen16x9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72748"/>
    <a:srgbClr val="FFFFFF"/>
    <a:srgbClr val="129BD4"/>
    <a:srgbClr val="BB513B"/>
    <a:srgbClr val="BA4A33"/>
    <a:srgbClr val="BC342F"/>
    <a:srgbClr val="13284B"/>
    <a:srgbClr val="13294B"/>
    <a:srgbClr val="E84A27"/>
    <a:srgbClr val="D237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906"/>
    <p:restoredTop sz="94501"/>
  </p:normalViewPr>
  <p:slideViewPr>
    <p:cSldViewPr snapToGrid="0" snapToObjects="1">
      <p:cViewPr varScale="1">
        <p:scale>
          <a:sx n="146" d="100"/>
          <a:sy n="146" d="100"/>
        </p:scale>
        <p:origin x="816" y="168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 showGuides="1">
      <p:cViewPr varScale="1">
        <p:scale>
          <a:sx n="113" d="100"/>
          <a:sy n="113" d="100"/>
        </p:scale>
        <p:origin x="2520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D38C535-1546-B944-B55B-FB354AE9954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259080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algn="ctr"/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Illinois Business Consulting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35DD97-F051-9F40-8FD9-409459DC9A0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552FA1-18BC-3D46-842E-F2DE8005AB31}" type="slidenum">
              <a:rPr lang="en-US" sz="1000" smtClean="0">
                <a:latin typeface="Arial" panose="020B0604020202020204" pitchFamily="34" charset="0"/>
                <a:cs typeface="Arial" panose="020B0604020202020204" pitchFamily="34" charset="0"/>
              </a:rPr>
              <a:t>‹#›</a:t>
            </a:fld>
            <a:endParaRPr lang="en-US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17147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259080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ctr">
              <a:defRPr sz="1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Illinois Business Consulting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3CAE711-B53E-984C-BD0C-9984282ABD3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8878F3D-6364-8344-BFE2-36DC4AF41CC6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0" y="6513909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5CA9F75-A151-DD49-8E9E-6C39DDB4C9F7}" type="datetimeFigureOut">
              <a:rPr lang="en-US" smtClean="0"/>
              <a:pPr/>
              <a:t>2/19/22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8055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AE711-B53E-984C-BD0C-9984282ABD35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4764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AE711-B53E-984C-BD0C-9984282ABD35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1641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AE711-B53E-984C-BD0C-9984282ABD35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3435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AE711-B53E-984C-BD0C-9984282ABD35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269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AE711-B53E-984C-BD0C-9984282ABD35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1746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AE711-B53E-984C-BD0C-9984282ABD35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2087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AE711-B53E-984C-BD0C-9984282ABD35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606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AE711-B53E-984C-BD0C-9984282ABD35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3730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8.tif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large brick building with grass in front of a house&#10;&#10;Description automatically generated">
            <a:extLst>
              <a:ext uri="{FF2B5EF4-FFF2-40B4-BE49-F238E27FC236}">
                <a16:creationId xmlns:a16="http://schemas.microsoft.com/office/drawing/2014/main" id="{64D2CADC-93EF-EB4B-8833-4E68F1183B6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95FC7F4-2A5E-DF49-A868-DC3599060203}"/>
              </a:ext>
            </a:extLst>
          </p:cNvPr>
          <p:cNvSpPr/>
          <p:nvPr/>
        </p:nvSpPr>
        <p:spPr>
          <a:xfrm>
            <a:off x="0" y="3075546"/>
            <a:ext cx="9144000" cy="2067953"/>
          </a:xfrm>
          <a:prstGeom prst="rect">
            <a:avLst/>
          </a:prstGeom>
          <a:solidFill>
            <a:srgbClr val="D52C0E">
              <a:alpha val="78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4362C"/>
              </a:solidFill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4F373C8-04F4-EC4F-8B9F-401FEF00CE93}"/>
              </a:ext>
            </a:extLst>
          </p:cNvPr>
          <p:cNvCxnSpPr/>
          <p:nvPr/>
        </p:nvCxnSpPr>
        <p:spPr>
          <a:xfrm>
            <a:off x="0" y="5141912"/>
            <a:ext cx="9144000" cy="1588"/>
          </a:xfrm>
          <a:prstGeom prst="line">
            <a:avLst/>
          </a:prstGeom>
          <a:ln w="47625" cap="flat" cmpd="sng" algn="ctr">
            <a:solidFill>
              <a:srgbClr val="D2373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2">
            <a:extLst>
              <a:ext uri="{FF2B5EF4-FFF2-40B4-BE49-F238E27FC236}">
                <a16:creationId xmlns:a16="http://schemas.microsoft.com/office/drawing/2014/main" id="{0E10FAB1-4502-E541-B6EF-913D09D268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3314284"/>
            <a:ext cx="8686800" cy="59093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948E742-3604-4A40-9CF2-5DB4258C67E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30117" y="4719264"/>
            <a:ext cx="3283767" cy="274320"/>
          </a:xfrm>
          <a:prstGeom prst="rect">
            <a:avLst/>
          </a:prstGeom>
        </p:spPr>
      </p:pic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B2816D66-92AD-0B4F-B32C-40BE751CC2C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28600" y="3920894"/>
            <a:ext cx="8686800" cy="4572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D94900E-7FF4-4243-A89B-23F21C033E8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472879"/>
            <a:ext cx="2270280" cy="472975"/>
          </a:xfrm>
          <a:prstGeom prst="rect">
            <a:avLst/>
          </a:prstGeom>
          <a:effectLst>
            <a:glow rad="558800">
              <a:schemeClr val="accent6">
                <a:lumMod val="10000"/>
                <a:alpha val="16000"/>
              </a:schemeClr>
            </a:glow>
          </a:effectLst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F737840-DEEC-BB43-A5D6-0059C474BD45}"/>
              </a:ext>
            </a:extLst>
          </p:cNvPr>
          <p:cNvCxnSpPr/>
          <p:nvPr/>
        </p:nvCxnSpPr>
        <p:spPr>
          <a:xfrm>
            <a:off x="0" y="5141912"/>
            <a:ext cx="9144000" cy="1588"/>
          </a:xfrm>
          <a:prstGeom prst="line">
            <a:avLst/>
          </a:prstGeom>
          <a:ln w="47625" cap="flat" cmpd="sng" algn="ctr">
            <a:solidFill>
              <a:srgbClr val="D2373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FE4AA0D-CD2C-A44D-8B8D-5D2AE06EC057}"/>
              </a:ext>
            </a:extLst>
          </p:cNvPr>
          <p:cNvCxnSpPr/>
          <p:nvPr userDrawn="1"/>
        </p:nvCxnSpPr>
        <p:spPr>
          <a:xfrm>
            <a:off x="0" y="5141912"/>
            <a:ext cx="9144000" cy="1588"/>
          </a:xfrm>
          <a:prstGeom prst="line">
            <a:avLst/>
          </a:prstGeom>
          <a:ln w="47625" cap="flat" cmpd="sng" algn="ctr">
            <a:solidFill>
              <a:srgbClr val="D2373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3343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large room&#10;&#10;Description automatically generated">
            <a:extLst>
              <a:ext uri="{FF2B5EF4-FFF2-40B4-BE49-F238E27FC236}">
                <a16:creationId xmlns:a16="http://schemas.microsoft.com/office/drawing/2014/main" id="{977EF7E2-DEDF-5D49-98AD-496673FDFE3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899A8B3-F42D-1349-BF79-147675851E6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455835"/>
            <a:ext cx="2267712" cy="472440"/>
          </a:xfrm>
          <a:prstGeom prst="rect">
            <a:avLst/>
          </a:prstGeom>
          <a:effectLst>
            <a:glow rad="889000">
              <a:schemeClr val="bg1">
                <a:alpha val="44000"/>
              </a:schemeClr>
            </a:glo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2859708-ED06-B341-B81A-185FA423039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30117" y="4719264"/>
            <a:ext cx="3283767" cy="274320"/>
          </a:xfrm>
          <a:prstGeom prst="rect">
            <a:avLst/>
          </a:prstGeom>
          <a:effectLst>
            <a:outerShdw blurRad="114300" algn="ctr" rotWithShape="0">
              <a:prstClr val="black"/>
            </a:outerShdw>
          </a:effectLst>
        </p:spPr>
      </p:pic>
      <p:sp>
        <p:nvSpPr>
          <p:cNvPr id="6" name="Rectangle 5"/>
          <p:cNvSpPr/>
          <p:nvPr/>
        </p:nvSpPr>
        <p:spPr>
          <a:xfrm>
            <a:off x="0" y="1399350"/>
            <a:ext cx="9144000" cy="2344801"/>
          </a:xfrm>
          <a:prstGeom prst="rect">
            <a:avLst/>
          </a:prstGeom>
          <a:solidFill>
            <a:srgbClr val="D52C0E">
              <a:alpha val="78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4362C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885950"/>
            <a:ext cx="8686800" cy="685800"/>
          </a:xfrm>
        </p:spPr>
        <p:txBody>
          <a:bodyPr rIns="0" bIns="91440" anchor="b"/>
          <a:lstStyle>
            <a:lvl1pPr algn="ctr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28600" y="2571750"/>
            <a:ext cx="8686800" cy="833438"/>
          </a:xfrm>
        </p:spPr>
        <p:txBody>
          <a:bodyPr tIns="91440"/>
          <a:lstStyle>
            <a:lvl1pPr marL="0" indent="0" algn="ctr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Month ## ####, ##:##–##:## AM/PM</a:t>
            </a:r>
          </a:p>
          <a:p>
            <a:r>
              <a:rPr lang="en-US" dirty="0"/>
              <a:t>Location</a:t>
            </a:r>
          </a:p>
        </p:txBody>
      </p:sp>
    </p:spTree>
    <p:extLst>
      <p:ext uri="{BB962C8B-B14F-4D97-AF65-F5344CB8AC3E}">
        <p14:creationId xmlns:p14="http://schemas.microsoft.com/office/powerpoint/2010/main" val="41248126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pos="2880" userDrawn="1">
          <p15:clr>
            <a:srgbClr val="FBAE40"/>
          </p15:clr>
        </p15:guide>
        <p15:guide id="6" orient="horz" pos="162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Main Sec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2313" y="1549400"/>
            <a:ext cx="7772400" cy="1022350"/>
          </a:xfrm>
        </p:spPr>
        <p:txBody>
          <a:bodyPr rIns="0" bIns="91440" anchor="b">
            <a:noAutofit/>
          </a:bodyPr>
          <a:lstStyle>
            <a:lvl1pPr algn="l">
              <a:defRPr sz="3200" b="1" cap="none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571750"/>
            <a:ext cx="7772400" cy="1125537"/>
          </a:xfrm>
        </p:spPr>
        <p:txBody>
          <a:bodyPr tIns="91440" anchor="t"/>
          <a:lstStyle>
            <a:lvl1pPr marL="0" indent="0">
              <a:spcBef>
                <a:spcPts val="0"/>
              </a:spcBef>
              <a:spcAft>
                <a:spcPts val="400"/>
              </a:spcAft>
              <a:buFont typeface="+mj-lt"/>
              <a:buNone/>
              <a:defRPr sz="200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C11C08-32E6-4BC6-A385-B6887C50F8F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9F5876-C7DC-439A-A1DA-D553700E3C5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fld id="{2154EA64-C67A-624C-A147-549F97A9164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 descr="Block I blue.tif">
            <a:extLst>
              <a:ext uri="{FF2B5EF4-FFF2-40B4-BE49-F238E27FC236}">
                <a16:creationId xmlns:a16="http://schemas.microsoft.com/office/drawing/2014/main" id="{AF3E17EB-41DE-DF4E-A63C-D4098CB3EF3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98807" y="206374"/>
            <a:ext cx="316593" cy="457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4E20239-DBE5-4606-ACFE-77744CB7924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032914" y="188065"/>
            <a:ext cx="493820" cy="493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2602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ub Sec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2313" y="1549400"/>
            <a:ext cx="7772400" cy="1022350"/>
          </a:xfrm>
        </p:spPr>
        <p:txBody>
          <a:bodyPr rIns="0" bIns="91440" anchor="b">
            <a:noAutofit/>
          </a:bodyPr>
          <a:lstStyle>
            <a:lvl1pPr algn="l">
              <a:defRPr sz="3200" b="1" cap="none" spc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571750"/>
            <a:ext cx="7772400" cy="1125537"/>
          </a:xfrm>
        </p:spPr>
        <p:txBody>
          <a:bodyPr tIns="91440" anchor="t"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154EA64-C67A-624C-A147-549F97A9164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8C964F-B2ED-284D-974E-F3C83CD738D9}"/>
              </a:ext>
            </a:extLst>
          </p:cNvPr>
          <p:cNvSpPr txBox="1"/>
          <p:nvPr userDrawn="1"/>
        </p:nvSpPr>
        <p:spPr>
          <a:xfrm>
            <a:off x="6330462" y="624254"/>
            <a:ext cx="0" cy="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tIns="91440" bIns="91440" rtlCol="0">
            <a:noAutofit/>
          </a:bodyPr>
          <a:lstStyle/>
          <a:p>
            <a:pPr algn="l"/>
            <a:endParaRPr lang="en-US" sz="11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E8336A5-91F9-C443-8B8E-3DD749BC8593}"/>
              </a:ext>
            </a:extLst>
          </p:cNvPr>
          <p:cNvSpPr txBox="1"/>
          <p:nvPr userDrawn="1"/>
        </p:nvSpPr>
        <p:spPr>
          <a:xfrm>
            <a:off x="7655668" y="1128409"/>
            <a:ext cx="0" cy="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tIns="91440" bIns="91440" rtlCol="0">
            <a:noAutofit/>
          </a:bodyPr>
          <a:lstStyle/>
          <a:p>
            <a:pPr algn="l"/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1938573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28600" y="4476750"/>
            <a:ext cx="8686800" cy="457200"/>
          </a:xfrm>
          <a:ln w="9525">
            <a:solidFill>
              <a:schemeClr val="tx1"/>
            </a:solidFill>
          </a:ln>
        </p:spPr>
        <p:txBody>
          <a:bodyPr lIns="457200" tIns="91440" rIns="457200" bIns="91440"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 algn="ctr">
              <a:buNone/>
              <a:defRPr sz="1400"/>
            </a:lvl2pPr>
            <a:lvl3pPr marL="914400" indent="0" algn="ctr">
              <a:buNone/>
              <a:defRPr sz="1400"/>
            </a:lvl3pPr>
            <a:lvl4pPr marL="1371600" indent="0" algn="ctr">
              <a:buNone/>
              <a:defRPr sz="1400"/>
            </a:lvl4pPr>
            <a:lvl5pPr marL="1828800" indent="0" algn="ctr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154EA64-C67A-624C-A147-549F97A9164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6273762-37B0-8943-A127-79042FB9BE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599" y="209550"/>
            <a:ext cx="8686799" cy="545464"/>
          </a:xfrm>
        </p:spPr>
        <p:txBody>
          <a:bodyPr tIns="0" anchor="ctr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81127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2" orient="horz" pos="2724" userDrawn="1">
          <p15:clr>
            <a:srgbClr val="F26B43"/>
          </p15:clr>
        </p15:guide>
        <p15:guide id="13" pos="2808" userDrawn="1">
          <p15:clr>
            <a:srgbClr val="FDE53C"/>
          </p15:clr>
        </p15:guide>
        <p15:guide id="14" pos="2952" userDrawn="1">
          <p15:clr>
            <a:srgbClr val="FDE53C"/>
          </p15:clr>
        </p15:guide>
        <p15:guide id="15" orient="horz" pos="612" userDrawn="1">
          <p15:clr>
            <a:srgbClr val="F26B43"/>
          </p15:clr>
        </p15:guide>
        <p15:guide id="16" orient="horz" pos="162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emf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209549"/>
            <a:ext cx="8686800" cy="682625"/>
          </a:xfrm>
          <a:prstGeom prst="rect">
            <a:avLst/>
          </a:prstGeom>
        </p:spPr>
        <p:txBody>
          <a:bodyPr vert="horz" lIns="0" tIns="0" rIns="1097280" bIns="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" y="1123950"/>
            <a:ext cx="8686800" cy="381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0" y="5141912"/>
            <a:ext cx="9144000" cy="1588"/>
          </a:xfrm>
          <a:prstGeom prst="line">
            <a:avLst/>
          </a:prstGeom>
          <a:ln w="476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228600" y="4933950"/>
            <a:ext cx="3657600" cy="18573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6858000" y="4933950"/>
            <a:ext cx="2057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2154EA64-C67A-624C-A147-549F97A9164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Picture 9" descr="Illinois-Logo-Full-Color-RGB.png">
            <a:extLst>
              <a:ext uri="{FF2B5EF4-FFF2-40B4-BE49-F238E27FC236}">
                <a16:creationId xmlns:a16="http://schemas.microsoft.com/office/drawing/2014/main" id="{07642225-FFFF-814C-A6CA-D024637DC9CB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99414" y="206375"/>
            <a:ext cx="315986" cy="45720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26A43BC-5394-AD4D-87D7-CFFCA3A4702A}"/>
              </a:ext>
            </a:extLst>
          </p:cNvPr>
          <p:cNvCxnSpPr/>
          <p:nvPr/>
        </p:nvCxnSpPr>
        <p:spPr>
          <a:xfrm>
            <a:off x="0" y="5141912"/>
            <a:ext cx="9144000" cy="1588"/>
          </a:xfrm>
          <a:prstGeom prst="line">
            <a:avLst/>
          </a:prstGeom>
          <a:ln w="476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478324C-0DDC-964A-8E80-A2384E613E16}"/>
              </a:ext>
            </a:extLst>
          </p:cNvPr>
          <p:cNvCxnSpPr/>
          <p:nvPr userDrawn="1"/>
        </p:nvCxnSpPr>
        <p:spPr>
          <a:xfrm>
            <a:off x="0" y="5141912"/>
            <a:ext cx="9144000" cy="1588"/>
          </a:xfrm>
          <a:prstGeom prst="line">
            <a:avLst/>
          </a:prstGeom>
          <a:ln w="476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CFF2BE41-B7F9-40F4-B648-2ACC4B9BF066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8032914" y="188065"/>
            <a:ext cx="493820" cy="493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9026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</p:sldLayoutIdLst>
  <p:hf hdr="0" dt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2400" b="1" kern="1200">
          <a:solidFill>
            <a:schemeClr val="tx1"/>
          </a:solidFill>
          <a:latin typeface="Arial" charset="0"/>
          <a:ea typeface="Arial" charset="0"/>
          <a:cs typeface="Arial" charset="0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chemeClr val="accent2"/>
        </a:buClr>
        <a:buFont typeface="Arial"/>
        <a:buChar char="•"/>
        <a:defRPr sz="18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1pPr>
      <a:lvl2pPr marL="742950" indent="-285750" algn="l" defTabSz="457200" rtl="0" eaLnBrk="1" latinLnBrk="0" hangingPunct="1">
        <a:spcBef>
          <a:spcPct val="20000"/>
        </a:spcBef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2pPr>
      <a:lvl3pPr marL="1143000" indent="-228600" algn="l" defTabSz="457200" rtl="0" eaLnBrk="1" latinLnBrk="0" hangingPunct="1">
        <a:spcBef>
          <a:spcPct val="20000"/>
        </a:spcBef>
        <a:buClr>
          <a:schemeClr val="accent2"/>
        </a:buClr>
        <a:buSzPct val="90000"/>
        <a:buFont typeface="Courier New" panose="02070309020205020404" pitchFamily="49" charset="0"/>
        <a:buChar char="o"/>
        <a:defRPr sz="16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3pPr>
      <a:lvl4pPr marL="1600200" indent="-228600" algn="l" defTabSz="457200" rtl="0" eaLnBrk="1" latinLnBrk="0" hangingPunct="1">
        <a:spcBef>
          <a:spcPct val="20000"/>
        </a:spcBef>
        <a:buClr>
          <a:schemeClr val="accent2"/>
        </a:buClr>
        <a:buSzPct val="70000"/>
        <a:buFont typeface="Wingdings" pitchFamily="2" charset="2"/>
        <a:buChar char="q"/>
        <a:defRPr sz="16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4pPr>
      <a:lvl5pPr marL="2057400" indent="-228600" algn="l" defTabSz="457200" rtl="0" eaLnBrk="1" latinLnBrk="0" hangingPunct="1">
        <a:spcBef>
          <a:spcPct val="20000"/>
        </a:spcBef>
        <a:buClr>
          <a:schemeClr val="accent2"/>
        </a:buClr>
        <a:buFont typeface="Arial"/>
        <a:buChar char="»"/>
        <a:defRPr sz="16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9" orient="horz" pos="3108" userDrawn="1">
          <p15:clr>
            <a:srgbClr val="F26B43"/>
          </p15:clr>
        </p15:guide>
        <p15:guide id="10" pos="144" userDrawn="1">
          <p15:clr>
            <a:srgbClr val="F26B43"/>
          </p15:clr>
        </p15:guide>
        <p15:guide id="11" pos="5616" userDrawn="1">
          <p15:clr>
            <a:srgbClr val="F26B43"/>
          </p15:clr>
        </p15:guide>
        <p15:guide id="12" orient="horz" pos="13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AB2539-EDC4-1143-B3D8-3344FBAFA04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154EA64-C67A-624C-A147-549F97A9164D}" type="slidenum">
              <a:rPr lang="en-US" smtClean="0"/>
              <a:pPr/>
              <a:t>1</a:t>
            </a:fld>
            <a:endParaRPr lang="en-US" dirty="0"/>
          </a:p>
        </p:txBody>
      </p:sp>
      <p:pic>
        <p:nvPicPr>
          <p:cNvPr id="7" name="Picture 6" descr="A picture containing building, sky, outdoor, orange&#10;&#10;Description automatically generated">
            <a:extLst>
              <a:ext uri="{FF2B5EF4-FFF2-40B4-BE49-F238E27FC236}">
                <a16:creationId xmlns:a16="http://schemas.microsoft.com/office/drawing/2014/main" id="{5FC6F219-EBB8-104E-914C-0646FF45BD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381"/>
          <a:stretch/>
        </p:blipFill>
        <p:spPr>
          <a:xfrm>
            <a:off x="0" y="0"/>
            <a:ext cx="9152000" cy="5143500"/>
          </a:xfrm>
          <a:prstGeom prst="rect">
            <a:avLst/>
          </a:prstGeom>
        </p:spPr>
      </p:pic>
      <p:sp>
        <p:nvSpPr>
          <p:cNvPr id="8" name="Title 13">
            <a:extLst>
              <a:ext uri="{FF2B5EF4-FFF2-40B4-BE49-F238E27FC236}">
                <a16:creationId xmlns:a16="http://schemas.microsoft.com/office/drawing/2014/main" id="{B5F7E1CE-2211-794E-A3A0-7AE1CDABD1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" y="3426150"/>
            <a:ext cx="8686800" cy="590931"/>
          </a:xfrm>
        </p:spPr>
        <p:txBody>
          <a:bodyPr/>
          <a:lstStyle/>
          <a:p>
            <a:pPr algn="ctr"/>
            <a:r>
              <a:rPr lang="en-KZ" dirty="0"/>
              <a:t>		</a:t>
            </a:r>
            <a:r>
              <a:rPr lang="en-KZ" sz="2800" dirty="0">
                <a:solidFill>
                  <a:schemeClr val="bg1"/>
                </a:solidFill>
              </a:rPr>
              <a:t>	Finding optimal portfolio (S&amp;P500)</a:t>
            </a:r>
            <a:endParaRPr lang="en-KZ" dirty="0">
              <a:solidFill>
                <a:schemeClr val="bg1"/>
              </a:solidFill>
            </a:endParaRPr>
          </a:p>
        </p:txBody>
      </p:sp>
      <p:sp>
        <p:nvSpPr>
          <p:cNvPr id="9" name="Text Placeholder 15">
            <a:extLst>
              <a:ext uri="{FF2B5EF4-FFF2-40B4-BE49-F238E27FC236}">
                <a16:creationId xmlns:a16="http://schemas.microsoft.com/office/drawing/2014/main" id="{1BCDD70B-226B-944D-B8E8-B5E6E238F45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28600" y="3951450"/>
            <a:ext cx="8686800" cy="457200"/>
          </a:xfrm>
          <a:noFill/>
          <a:ln>
            <a:noFill/>
          </a:ln>
        </p:spPr>
        <p:txBody>
          <a:bodyPr/>
          <a:lstStyle/>
          <a:p>
            <a:r>
              <a:rPr lang="en-KZ" sz="1600" dirty="0">
                <a:solidFill>
                  <a:schemeClr val="bg1"/>
                </a:solidFill>
              </a:rPr>
              <a:t>FIN580. Advanced Data Science and Python for Finance</a:t>
            </a:r>
          </a:p>
        </p:txBody>
      </p:sp>
      <p:sp>
        <p:nvSpPr>
          <p:cNvPr id="6" name="Text Placeholder 15">
            <a:extLst>
              <a:ext uri="{FF2B5EF4-FFF2-40B4-BE49-F238E27FC236}">
                <a16:creationId xmlns:a16="http://schemas.microsoft.com/office/drawing/2014/main" id="{9E3B23FF-07BA-D149-8870-C8DD025EC62F}"/>
              </a:ext>
            </a:extLst>
          </p:cNvPr>
          <p:cNvSpPr txBox="1">
            <a:spLocks/>
          </p:cNvSpPr>
          <p:nvPr/>
        </p:nvSpPr>
        <p:spPr>
          <a:xfrm>
            <a:off x="-391228" y="4412301"/>
            <a:ext cx="8686800" cy="926984"/>
          </a:xfrm>
          <a:prstGeom prst="rect">
            <a:avLst/>
          </a:prstGeom>
          <a:noFill/>
          <a:ln w="9525">
            <a:noFill/>
          </a:ln>
        </p:spPr>
        <p:txBody>
          <a:bodyPr vert="horz" lIns="457200" tIns="91440" rIns="457200" bIns="91440" rtlCol="0" anchor="ctr">
            <a:noAutofit/>
          </a:bodyPr>
          <a:lstStyle>
            <a:lvl1pPr marL="0" indent="0" algn="ctr" defTabSz="4572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2"/>
              </a:buClr>
              <a:buFont typeface="Arial"/>
              <a:buNone/>
              <a:defRPr sz="1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  <a:defRPr sz="1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Clr>
                <a:schemeClr val="accent2"/>
              </a:buClr>
              <a:buSzPct val="90000"/>
              <a:buFont typeface="Courier New" panose="02070309020205020404" pitchFamily="49" charset="0"/>
              <a:buNone/>
              <a:defRPr sz="1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None/>
              <a:defRPr sz="1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None/>
              <a:defRPr sz="1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200" dirty="0" err="1">
                <a:solidFill>
                  <a:schemeClr val="bg1"/>
                </a:solidFill>
              </a:rPr>
              <a:t>Aizhan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Kassym-Ashim</a:t>
            </a:r>
            <a:endParaRPr lang="en-US" sz="1200" dirty="0">
              <a:solidFill>
                <a:schemeClr val="bg1"/>
              </a:solidFill>
            </a:endParaRPr>
          </a:p>
          <a:p>
            <a:pPr algn="l"/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51380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97C4DB4-4A73-4D3F-A6FB-903560A84CF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154EA64-C67A-624C-A147-549F97A9164D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標題 4">
            <a:extLst>
              <a:ext uri="{FF2B5EF4-FFF2-40B4-BE49-F238E27FC236}">
                <a16:creationId xmlns:a16="http://schemas.microsoft.com/office/drawing/2014/main" id="{521F5459-E3AF-4DD3-83D5-0D7453C8EF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Explanation --- First Part</a:t>
            </a:r>
            <a:endParaRPr lang="zh-TW" altLang="en-US" dirty="0"/>
          </a:p>
        </p:txBody>
      </p:sp>
      <p:pic>
        <p:nvPicPr>
          <p:cNvPr id="6" name="Picture 5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00A42E80-B9AF-4C49-8541-3B8E3224B0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7351" y="160352"/>
            <a:ext cx="709026" cy="584363"/>
          </a:xfrm>
          <a:prstGeom prst="rect">
            <a:avLst/>
          </a:prstGeom>
        </p:spPr>
      </p:pic>
      <p:pic>
        <p:nvPicPr>
          <p:cNvPr id="10" name="Picture 9" descr="Graphical user interface, application&#10;&#10;Description automatically generated with medium confidence">
            <a:extLst>
              <a:ext uri="{FF2B5EF4-FFF2-40B4-BE49-F238E27FC236}">
                <a16:creationId xmlns:a16="http://schemas.microsoft.com/office/drawing/2014/main" id="{BCDB523F-9D97-6B42-AE6B-DA5B8049EB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658" y="725095"/>
            <a:ext cx="7492917" cy="4391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5457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52E26E-012C-F346-9681-65C7E1BB978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154EA64-C67A-624C-A147-549F97A9164D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Explanation</a:t>
            </a:r>
          </a:p>
        </p:txBody>
      </p:sp>
      <p:sp>
        <p:nvSpPr>
          <p:cNvPr id="34" name="Rectangle 33"/>
          <p:cNvSpPr/>
          <p:nvPr/>
        </p:nvSpPr>
        <p:spPr>
          <a:xfrm>
            <a:off x="228600" y="971550"/>
            <a:ext cx="8686800" cy="457200"/>
          </a:xfrm>
          <a:prstGeom prst="rect">
            <a:avLst/>
          </a:prstGeom>
          <a:solidFill>
            <a:schemeClr val="tx2"/>
          </a:solidFill>
          <a:ln w="9525"/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 dirty="0">
                <a:solidFill>
                  <a:schemeClr val="bg1"/>
                </a:solidFill>
              </a:rPr>
              <a:t>The Code Process</a:t>
            </a:r>
          </a:p>
        </p:txBody>
      </p:sp>
      <p:cxnSp>
        <p:nvCxnSpPr>
          <p:cNvPr id="39" name="Straight Connector 38"/>
          <p:cNvCxnSpPr>
            <a:cxnSpLocks/>
          </p:cNvCxnSpPr>
          <p:nvPr/>
        </p:nvCxnSpPr>
        <p:spPr>
          <a:xfrm>
            <a:off x="1600200" y="1396271"/>
            <a:ext cx="0" cy="228600"/>
          </a:xfrm>
          <a:prstGeom prst="line">
            <a:avLst/>
          </a:prstGeom>
          <a:ln w="9525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cxnSpLocks/>
          </p:cNvCxnSpPr>
          <p:nvPr/>
        </p:nvCxnSpPr>
        <p:spPr>
          <a:xfrm>
            <a:off x="7543800" y="1396271"/>
            <a:ext cx="0" cy="228600"/>
          </a:xfrm>
          <a:prstGeom prst="line">
            <a:avLst/>
          </a:prstGeom>
          <a:ln w="9525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1600200" y="2086444"/>
            <a:ext cx="0" cy="212361"/>
          </a:xfrm>
          <a:prstGeom prst="line">
            <a:avLst/>
          </a:prstGeom>
          <a:ln w="9525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228600" y="1635178"/>
            <a:ext cx="2743200" cy="457200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2"/>
            </a:solidFill>
          </a:ln>
          <a:effec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First Step</a:t>
            </a:r>
          </a:p>
        </p:txBody>
      </p:sp>
      <p:sp>
        <p:nvSpPr>
          <p:cNvPr id="36" name="Rectangle 35"/>
          <p:cNvSpPr/>
          <p:nvPr/>
        </p:nvSpPr>
        <p:spPr>
          <a:xfrm>
            <a:off x="228600" y="2298804"/>
            <a:ext cx="2743200" cy="2025545"/>
          </a:xfrm>
          <a:prstGeom prst="rect">
            <a:avLst/>
          </a:prstGeom>
          <a:ln w="9525">
            <a:solidFill>
              <a:schemeClr val="accent3"/>
            </a:solidFill>
          </a:ln>
          <a:effec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/>
              <a:t>Reading csv file of all component stocks in S&amp;P500, converting values to a list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/>
              <a:t>Retrieving data for S&amp;P500 stocks from Yahoo Finance.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/>
              <a:t>Computing log returns, dropping </a:t>
            </a:r>
            <a:r>
              <a:rPr lang="en-US" sz="1100" dirty="0" err="1"/>
              <a:t>NaN</a:t>
            </a:r>
            <a:r>
              <a:rPr lang="en-US" sz="1100" dirty="0"/>
              <a:t>, and creating a </a:t>
            </a:r>
            <a:r>
              <a:rPr lang="en-US" sz="1100" dirty="0" err="1"/>
              <a:t>dataframe</a:t>
            </a:r>
            <a:r>
              <a:rPr lang="en-US" sz="1100" dirty="0"/>
              <a:t> of cumulative log returns.</a:t>
            </a:r>
          </a:p>
        </p:txBody>
      </p:sp>
      <p:sp>
        <p:nvSpPr>
          <p:cNvPr id="37" name="Rectangle 36"/>
          <p:cNvSpPr/>
          <p:nvPr/>
        </p:nvSpPr>
        <p:spPr>
          <a:xfrm>
            <a:off x="3200400" y="1635178"/>
            <a:ext cx="2743200" cy="457200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accent2"/>
            </a:solidFill>
          </a:ln>
          <a:effec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Second Step</a:t>
            </a:r>
          </a:p>
        </p:txBody>
      </p:sp>
      <p:sp>
        <p:nvSpPr>
          <p:cNvPr id="42" name="Rectangle 41"/>
          <p:cNvSpPr/>
          <p:nvPr/>
        </p:nvSpPr>
        <p:spPr>
          <a:xfrm>
            <a:off x="3200400" y="2298804"/>
            <a:ext cx="2743200" cy="2025545"/>
          </a:xfrm>
          <a:prstGeom prst="rect">
            <a:avLst/>
          </a:prstGeom>
          <a:ln w="9525">
            <a:solidFill>
              <a:schemeClr val="accent3"/>
            </a:solidFill>
          </a:ln>
          <a:effec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/>
              <a:t>Forming equal weighted portfolio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/>
              <a:t>Creating a </a:t>
            </a:r>
            <a:r>
              <a:rPr lang="en-US" sz="1100" dirty="0" err="1"/>
              <a:t>Numpy</a:t>
            </a:r>
            <a:r>
              <a:rPr lang="en-US" sz="1100" dirty="0"/>
              <a:t> array named a1 and populate it with equal weights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/>
              <a:t>Defining a function portfolio with one input parameter a1 (array of weights), that will return:</a:t>
            </a:r>
          </a:p>
          <a:p>
            <a:r>
              <a:rPr lang="en-US" sz="1100" dirty="0"/>
              <a:t>	- annualized portfolio return </a:t>
            </a:r>
          </a:p>
          <a:p>
            <a:r>
              <a:rPr lang="en-US" sz="1100" dirty="0"/>
              <a:t>	- annualized portfolio standard  	deviation </a:t>
            </a:r>
          </a:p>
          <a:p>
            <a:r>
              <a:rPr lang="en-US" sz="1100" dirty="0"/>
              <a:t>	- </a:t>
            </a:r>
            <a:r>
              <a:rPr lang="en-US" sz="1100" dirty="0" err="1"/>
              <a:t>sharpe</a:t>
            </a:r>
            <a:r>
              <a:rPr lang="en-US" sz="1100" dirty="0"/>
              <a:t> ratio</a:t>
            </a:r>
          </a:p>
          <a:p>
            <a:pPr algn="ctr"/>
            <a:endParaRPr lang="en-US" sz="1100" dirty="0"/>
          </a:p>
        </p:txBody>
      </p:sp>
      <p:cxnSp>
        <p:nvCxnSpPr>
          <p:cNvPr id="43" name="Straight Connector 42"/>
          <p:cNvCxnSpPr/>
          <p:nvPr/>
        </p:nvCxnSpPr>
        <p:spPr>
          <a:xfrm>
            <a:off x="4572000" y="2086444"/>
            <a:ext cx="0" cy="212361"/>
          </a:xfrm>
          <a:prstGeom prst="line">
            <a:avLst/>
          </a:prstGeom>
          <a:ln w="9525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Rectangle 37"/>
          <p:cNvSpPr/>
          <p:nvPr/>
        </p:nvSpPr>
        <p:spPr>
          <a:xfrm>
            <a:off x="6172200" y="1635178"/>
            <a:ext cx="2743200" cy="457200"/>
          </a:xfrm>
          <a:prstGeom prst="rect">
            <a:avLst/>
          </a:prstGeom>
          <a:ln w="9525">
            <a:solidFill>
              <a:schemeClr val="accent2"/>
            </a:solidFill>
          </a:ln>
          <a:effec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Third Step</a:t>
            </a:r>
          </a:p>
        </p:txBody>
      </p:sp>
      <p:sp>
        <p:nvSpPr>
          <p:cNvPr id="44" name="Rectangle 43"/>
          <p:cNvSpPr/>
          <p:nvPr/>
        </p:nvSpPr>
        <p:spPr>
          <a:xfrm>
            <a:off x="6172200" y="2298804"/>
            <a:ext cx="2743200" cy="2025545"/>
          </a:xfrm>
          <a:prstGeom prst="rect">
            <a:avLst/>
          </a:prstGeom>
          <a:ln w="9525">
            <a:solidFill>
              <a:schemeClr val="accent3"/>
            </a:solidFill>
          </a:ln>
          <a:effec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TW" sz="1100" dirty="0"/>
              <a:t>Defining an objective function named </a:t>
            </a:r>
            <a:r>
              <a:rPr lang="en-US" altLang="zh-TW" sz="1100" dirty="0" err="1"/>
              <a:t>neg_sharpe</a:t>
            </a:r>
            <a:r>
              <a:rPr lang="en-US" altLang="zh-TW" sz="1100" dirty="0"/>
              <a:t>(weight) and </a:t>
            </a:r>
            <a:r>
              <a:rPr lang="en-US" altLang="zh-TW" sz="1100" dirty="0" err="1"/>
              <a:t>sum_weight</a:t>
            </a:r>
            <a:r>
              <a:rPr lang="en-US" altLang="zh-TW" sz="1100" dirty="0"/>
              <a:t>(weight)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TW" sz="1100" dirty="0"/>
              <a:t>Setting lower and upper bounds of each weight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TW" sz="1100" dirty="0"/>
              <a:t>Finding x to minimize the objective function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TW" sz="1100" dirty="0"/>
              <a:t>Finding ret, std, and </a:t>
            </a:r>
            <a:r>
              <a:rPr lang="en-US" altLang="zh-TW" sz="1100" dirty="0" err="1"/>
              <a:t>sharpe</a:t>
            </a:r>
            <a:r>
              <a:rPr lang="en-US" altLang="zh-TW" sz="1100" dirty="0"/>
              <a:t> ratio of the optimal portfolio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TW" sz="1100" dirty="0"/>
              <a:t>Plotting the weight </a:t>
            </a:r>
            <a:r>
              <a:rPr lang="en-US" altLang="zh-TW" sz="1100" dirty="0" err="1"/>
              <a:t>dataframe</a:t>
            </a:r>
            <a:r>
              <a:rPr lang="en-US" altLang="zh-TW" sz="1100" dirty="0"/>
              <a:t> to a bar plot </a:t>
            </a:r>
          </a:p>
        </p:txBody>
      </p:sp>
      <p:cxnSp>
        <p:nvCxnSpPr>
          <p:cNvPr id="45" name="Straight Connector 44"/>
          <p:cNvCxnSpPr/>
          <p:nvPr/>
        </p:nvCxnSpPr>
        <p:spPr>
          <a:xfrm>
            <a:off x="7543800" y="2086444"/>
            <a:ext cx="0" cy="212361"/>
          </a:xfrm>
          <a:prstGeom prst="line">
            <a:avLst/>
          </a:prstGeom>
          <a:ln w="9525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>
            <a:cxnSpLocks/>
          </p:cNvCxnSpPr>
          <p:nvPr/>
        </p:nvCxnSpPr>
        <p:spPr>
          <a:xfrm>
            <a:off x="4572000" y="1396271"/>
            <a:ext cx="0" cy="228600"/>
          </a:xfrm>
          <a:prstGeom prst="line">
            <a:avLst/>
          </a:prstGeom>
          <a:ln w="9525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1B7203C-BBD6-6D4A-907E-44CD174B352C}"/>
              </a:ext>
            </a:extLst>
          </p:cNvPr>
          <p:cNvSpPr txBox="1"/>
          <p:nvPr/>
        </p:nvSpPr>
        <p:spPr>
          <a:xfrm>
            <a:off x="8321879" y="419450"/>
            <a:ext cx="0" cy="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tIns="91440" bIns="91440" rtlCol="0">
            <a:noAutofit/>
          </a:bodyPr>
          <a:lstStyle/>
          <a:p>
            <a:pPr algn="l"/>
            <a:endParaRPr lang="en-KZ" sz="1100" dirty="0"/>
          </a:p>
        </p:txBody>
      </p:sp>
      <p:pic>
        <p:nvPicPr>
          <p:cNvPr id="6" name="Picture 5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B0BDEED7-B9D5-B641-A2FA-D9A75AE5F8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0212" y="175292"/>
            <a:ext cx="781215" cy="643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2522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97C4DB4-4A73-4D3F-A6FB-903560A84CF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154EA64-C67A-624C-A147-549F97A9164D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標題 4">
            <a:extLst>
              <a:ext uri="{FF2B5EF4-FFF2-40B4-BE49-F238E27FC236}">
                <a16:creationId xmlns:a16="http://schemas.microsoft.com/office/drawing/2014/main" id="{521F5459-E3AF-4DD3-83D5-0D7453C8EF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Explanation --- Second Part</a:t>
            </a:r>
            <a:endParaRPr lang="zh-TW" altLang="en-US" dirty="0"/>
          </a:p>
        </p:txBody>
      </p:sp>
      <p:pic>
        <p:nvPicPr>
          <p:cNvPr id="7" name="Picture 6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58800C9F-3896-CC4F-9E1F-8DBDBD4297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7351" y="160352"/>
            <a:ext cx="709026" cy="584363"/>
          </a:xfrm>
          <a:prstGeom prst="rect">
            <a:avLst/>
          </a:prstGeom>
        </p:spPr>
      </p:pic>
      <p:pic>
        <p:nvPicPr>
          <p:cNvPr id="6" name="Picture 5" descr="A computer screen capture&#10;&#10;Description automatically generated with low confidence">
            <a:extLst>
              <a:ext uri="{FF2B5EF4-FFF2-40B4-BE49-F238E27FC236}">
                <a16:creationId xmlns:a16="http://schemas.microsoft.com/office/drawing/2014/main" id="{FABA4AAF-FC46-724D-A5C2-B2E2118ECF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597" y="744713"/>
            <a:ext cx="8375899" cy="4065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2359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97C4DB4-4A73-4D3F-A6FB-903560A84CF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154EA64-C67A-624C-A147-549F97A9164D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標題 4">
            <a:extLst>
              <a:ext uri="{FF2B5EF4-FFF2-40B4-BE49-F238E27FC236}">
                <a16:creationId xmlns:a16="http://schemas.microsoft.com/office/drawing/2014/main" id="{521F5459-E3AF-4DD3-83D5-0D7453C8EF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Explanation --- Second Part</a:t>
            </a:r>
            <a:endParaRPr lang="zh-TW" altLang="en-US" dirty="0"/>
          </a:p>
        </p:txBody>
      </p:sp>
      <p:pic>
        <p:nvPicPr>
          <p:cNvPr id="6" name="Picture 5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DC1BA8A2-08FC-5548-9347-12596FE2A5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7351" y="160352"/>
            <a:ext cx="709026" cy="584363"/>
          </a:xfrm>
          <a:prstGeom prst="rect">
            <a:avLst/>
          </a:prstGeom>
        </p:spPr>
      </p:pic>
      <p:pic>
        <p:nvPicPr>
          <p:cNvPr id="3" name="Picture 2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2CD364FE-7177-474E-9C72-D5EE15B409B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7604"/>
          <a:stretch/>
        </p:blipFill>
        <p:spPr>
          <a:xfrm>
            <a:off x="95250" y="1202549"/>
            <a:ext cx="7321494" cy="1740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5704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52E26E-012C-F346-9681-65C7E1BB978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154EA64-C67A-624C-A147-549F97A9164D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Explanation</a:t>
            </a:r>
          </a:p>
        </p:txBody>
      </p:sp>
      <p:sp>
        <p:nvSpPr>
          <p:cNvPr id="34" name="Rectangle 33"/>
          <p:cNvSpPr/>
          <p:nvPr/>
        </p:nvSpPr>
        <p:spPr>
          <a:xfrm>
            <a:off x="228600" y="971550"/>
            <a:ext cx="8686800" cy="457200"/>
          </a:xfrm>
          <a:prstGeom prst="rect">
            <a:avLst/>
          </a:prstGeom>
          <a:solidFill>
            <a:schemeClr val="tx2"/>
          </a:solidFill>
          <a:ln w="9525"/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 dirty="0">
                <a:solidFill>
                  <a:schemeClr val="bg1"/>
                </a:solidFill>
              </a:rPr>
              <a:t>The Code Process</a:t>
            </a:r>
          </a:p>
        </p:txBody>
      </p:sp>
      <p:cxnSp>
        <p:nvCxnSpPr>
          <p:cNvPr id="39" name="Straight Connector 38"/>
          <p:cNvCxnSpPr>
            <a:cxnSpLocks/>
          </p:cNvCxnSpPr>
          <p:nvPr/>
        </p:nvCxnSpPr>
        <p:spPr>
          <a:xfrm>
            <a:off x="1600200" y="1396271"/>
            <a:ext cx="0" cy="228600"/>
          </a:xfrm>
          <a:prstGeom prst="line">
            <a:avLst/>
          </a:prstGeom>
          <a:ln w="9525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cxnSpLocks/>
          </p:cNvCxnSpPr>
          <p:nvPr/>
        </p:nvCxnSpPr>
        <p:spPr>
          <a:xfrm>
            <a:off x="7543800" y="1396271"/>
            <a:ext cx="0" cy="228600"/>
          </a:xfrm>
          <a:prstGeom prst="line">
            <a:avLst/>
          </a:prstGeom>
          <a:ln w="9525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1600200" y="2086444"/>
            <a:ext cx="0" cy="212361"/>
          </a:xfrm>
          <a:prstGeom prst="line">
            <a:avLst/>
          </a:prstGeom>
          <a:ln w="9525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228600" y="1635178"/>
            <a:ext cx="2743200" cy="457200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2"/>
            </a:solidFill>
          </a:ln>
          <a:effec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First Step</a:t>
            </a:r>
          </a:p>
        </p:txBody>
      </p:sp>
      <p:sp>
        <p:nvSpPr>
          <p:cNvPr id="36" name="Rectangle 35"/>
          <p:cNvSpPr/>
          <p:nvPr/>
        </p:nvSpPr>
        <p:spPr>
          <a:xfrm>
            <a:off x="228600" y="2298804"/>
            <a:ext cx="2743200" cy="2025545"/>
          </a:xfrm>
          <a:prstGeom prst="rect">
            <a:avLst/>
          </a:prstGeom>
          <a:ln w="9525">
            <a:solidFill>
              <a:schemeClr val="accent3"/>
            </a:solidFill>
          </a:ln>
          <a:effec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/>
              <a:t>Reading csv file of all component stocks in S&amp;P500, converting values to a list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/>
              <a:t>Retrieving data for S&amp;P500 stocks from Yahoo Finance.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/>
              <a:t>Computing log returns, dropping </a:t>
            </a:r>
            <a:r>
              <a:rPr lang="en-US" sz="1100" dirty="0" err="1"/>
              <a:t>NaN</a:t>
            </a:r>
            <a:r>
              <a:rPr lang="en-US" sz="1100" dirty="0"/>
              <a:t>, and creating a </a:t>
            </a:r>
            <a:r>
              <a:rPr lang="en-US" sz="1100" dirty="0" err="1"/>
              <a:t>dataframe</a:t>
            </a:r>
            <a:r>
              <a:rPr lang="en-US" sz="1100" dirty="0"/>
              <a:t> of cumulative log returns.</a:t>
            </a:r>
          </a:p>
        </p:txBody>
      </p:sp>
      <p:sp>
        <p:nvSpPr>
          <p:cNvPr id="37" name="Rectangle 36"/>
          <p:cNvSpPr/>
          <p:nvPr/>
        </p:nvSpPr>
        <p:spPr>
          <a:xfrm>
            <a:off x="3200400" y="1635178"/>
            <a:ext cx="2743200" cy="457200"/>
          </a:xfrm>
          <a:prstGeom prst="rect">
            <a:avLst/>
          </a:prstGeom>
          <a:ln w="9525">
            <a:solidFill>
              <a:schemeClr val="accent2"/>
            </a:solidFill>
          </a:ln>
          <a:effec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Second Step</a:t>
            </a:r>
          </a:p>
        </p:txBody>
      </p:sp>
      <p:sp>
        <p:nvSpPr>
          <p:cNvPr id="42" name="Rectangle 41"/>
          <p:cNvSpPr/>
          <p:nvPr/>
        </p:nvSpPr>
        <p:spPr>
          <a:xfrm>
            <a:off x="3200400" y="2298804"/>
            <a:ext cx="2743200" cy="2025545"/>
          </a:xfrm>
          <a:prstGeom prst="rect">
            <a:avLst/>
          </a:prstGeom>
          <a:ln w="9525">
            <a:solidFill>
              <a:schemeClr val="accent3"/>
            </a:solidFill>
          </a:ln>
          <a:effec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/>
              <a:t>Forming equal waited portfolio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/>
              <a:t>Creating a </a:t>
            </a:r>
            <a:r>
              <a:rPr lang="en-US" sz="1100" dirty="0" err="1"/>
              <a:t>Numpy</a:t>
            </a:r>
            <a:r>
              <a:rPr lang="en-US" sz="1100" dirty="0"/>
              <a:t> array named a1 and populate it with equal weights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/>
              <a:t>Defining a function portfolio with one input parameter a1 (array of weights), that will return:</a:t>
            </a:r>
          </a:p>
          <a:p>
            <a:r>
              <a:rPr lang="en-US" sz="1100" dirty="0"/>
              <a:t>	- annualized portfolio return </a:t>
            </a:r>
          </a:p>
          <a:p>
            <a:r>
              <a:rPr lang="en-US" sz="1100" dirty="0"/>
              <a:t>	- annualized portfolio standard  	deviation </a:t>
            </a:r>
          </a:p>
          <a:p>
            <a:r>
              <a:rPr lang="en-US" sz="1100" dirty="0"/>
              <a:t>	- </a:t>
            </a:r>
            <a:r>
              <a:rPr lang="en-US" sz="1100" dirty="0" err="1"/>
              <a:t>sharpe</a:t>
            </a:r>
            <a:r>
              <a:rPr lang="en-US" sz="1100" dirty="0"/>
              <a:t> ratio</a:t>
            </a:r>
          </a:p>
          <a:p>
            <a:pPr algn="ctr"/>
            <a:endParaRPr lang="en-US" sz="1100" dirty="0"/>
          </a:p>
        </p:txBody>
      </p:sp>
      <p:cxnSp>
        <p:nvCxnSpPr>
          <p:cNvPr id="43" name="Straight Connector 42"/>
          <p:cNvCxnSpPr/>
          <p:nvPr/>
        </p:nvCxnSpPr>
        <p:spPr>
          <a:xfrm>
            <a:off x="4572000" y="2086444"/>
            <a:ext cx="0" cy="212361"/>
          </a:xfrm>
          <a:prstGeom prst="line">
            <a:avLst/>
          </a:prstGeom>
          <a:ln w="9525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Rectangle 37"/>
          <p:cNvSpPr/>
          <p:nvPr/>
        </p:nvSpPr>
        <p:spPr>
          <a:xfrm>
            <a:off x="6172200" y="1635178"/>
            <a:ext cx="2743200" cy="457200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accent2"/>
            </a:solidFill>
          </a:ln>
          <a:effec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Third Step</a:t>
            </a:r>
          </a:p>
        </p:txBody>
      </p:sp>
      <p:sp>
        <p:nvSpPr>
          <p:cNvPr id="44" name="Rectangle 43"/>
          <p:cNvSpPr/>
          <p:nvPr/>
        </p:nvSpPr>
        <p:spPr>
          <a:xfrm>
            <a:off x="6172200" y="2298804"/>
            <a:ext cx="2743200" cy="2025545"/>
          </a:xfrm>
          <a:prstGeom prst="rect">
            <a:avLst/>
          </a:prstGeom>
          <a:ln w="9525">
            <a:solidFill>
              <a:schemeClr val="accent3"/>
            </a:solidFill>
          </a:ln>
          <a:effec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TW" sz="1100" dirty="0"/>
              <a:t>Defining an objective function named </a:t>
            </a:r>
            <a:r>
              <a:rPr lang="en-US" altLang="zh-TW" sz="1100" dirty="0" err="1"/>
              <a:t>neg_sharpe</a:t>
            </a:r>
            <a:r>
              <a:rPr lang="en-US" altLang="zh-TW" sz="1100" dirty="0"/>
              <a:t>(weight) and </a:t>
            </a:r>
            <a:r>
              <a:rPr lang="en-US" altLang="zh-TW" sz="1100" dirty="0" err="1"/>
              <a:t>sum_weight</a:t>
            </a:r>
            <a:r>
              <a:rPr lang="en-US" altLang="zh-TW" sz="1100" dirty="0"/>
              <a:t>(weight)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TW" sz="1100" dirty="0"/>
              <a:t>Setting lower and upper bounds of each weight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TW" sz="1100" dirty="0"/>
              <a:t>Finding x to minimize the objective function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TW" sz="1100" dirty="0"/>
              <a:t>Finding ret, std, and </a:t>
            </a:r>
            <a:r>
              <a:rPr lang="en-US" altLang="zh-TW" sz="1100" dirty="0" err="1"/>
              <a:t>sharpe</a:t>
            </a:r>
            <a:r>
              <a:rPr lang="en-US" altLang="zh-TW" sz="1100" dirty="0"/>
              <a:t> ratio of the optimal portfolio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TW" sz="1100" dirty="0"/>
              <a:t>Plotting the weight </a:t>
            </a:r>
            <a:r>
              <a:rPr lang="en-US" altLang="zh-TW" sz="1100" dirty="0" err="1"/>
              <a:t>dataframe</a:t>
            </a:r>
            <a:r>
              <a:rPr lang="en-US" altLang="zh-TW" sz="1100" dirty="0"/>
              <a:t> to a bar plot </a:t>
            </a:r>
          </a:p>
        </p:txBody>
      </p:sp>
      <p:cxnSp>
        <p:nvCxnSpPr>
          <p:cNvPr id="45" name="Straight Connector 44"/>
          <p:cNvCxnSpPr/>
          <p:nvPr/>
        </p:nvCxnSpPr>
        <p:spPr>
          <a:xfrm>
            <a:off x="7543800" y="2086444"/>
            <a:ext cx="0" cy="212361"/>
          </a:xfrm>
          <a:prstGeom prst="line">
            <a:avLst/>
          </a:prstGeom>
          <a:ln w="9525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>
            <a:cxnSpLocks/>
          </p:cNvCxnSpPr>
          <p:nvPr/>
        </p:nvCxnSpPr>
        <p:spPr>
          <a:xfrm>
            <a:off x="4572000" y="1396271"/>
            <a:ext cx="0" cy="228600"/>
          </a:xfrm>
          <a:prstGeom prst="line">
            <a:avLst/>
          </a:prstGeom>
          <a:ln w="9525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1B7203C-BBD6-6D4A-907E-44CD174B352C}"/>
              </a:ext>
            </a:extLst>
          </p:cNvPr>
          <p:cNvSpPr txBox="1"/>
          <p:nvPr/>
        </p:nvSpPr>
        <p:spPr>
          <a:xfrm>
            <a:off x="8321879" y="419450"/>
            <a:ext cx="0" cy="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tIns="91440" bIns="91440" rtlCol="0">
            <a:noAutofit/>
          </a:bodyPr>
          <a:lstStyle/>
          <a:p>
            <a:pPr algn="l"/>
            <a:endParaRPr lang="en-KZ" sz="1100" dirty="0"/>
          </a:p>
        </p:txBody>
      </p:sp>
      <p:pic>
        <p:nvPicPr>
          <p:cNvPr id="6" name="Picture 5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B0BDEED7-B9D5-B641-A2FA-D9A75AE5F8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0212" y="175292"/>
            <a:ext cx="781215" cy="643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8929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97C4DB4-4A73-4D3F-A6FB-903560A84CF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154EA64-C67A-624C-A147-549F97A9164D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標題 4">
            <a:extLst>
              <a:ext uri="{FF2B5EF4-FFF2-40B4-BE49-F238E27FC236}">
                <a16:creationId xmlns:a16="http://schemas.microsoft.com/office/drawing/2014/main" id="{521F5459-E3AF-4DD3-83D5-0D7453C8EF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Explanation --- Third Part</a:t>
            </a:r>
            <a:endParaRPr lang="zh-TW" altLang="en-US" dirty="0"/>
          </a:p>
        </p:txBody>
      </p:sp>
      <p:pic>
        <p:nvPicPr>
          <p:cNvPr id="7" name="Picture 6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58800C9F-3896-CC4F-9E1F-8DBDBD4297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7351" y="160352"/>
            <a:ext cx="709026" cy="584363"/>
          </a:xfrm>
          <a:prstGeom prst="rect">
            <a:avLst/>
          </a:prstGeom>
        </p:spPr>
      </p:pic>
      <p:pic>
        <p:nvPicPr>
          <p:cNvPr id="6" name="Picture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D5B34316-79C7-6048-92DE-AAA1B428EF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022723"/>
            <a:ext cx="9144000" cy="3098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6160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97C4DB4-4A73-4D3F-A6FB-903560A84CF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154EA64-C67A-624C-A147-549F97A9164D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5" name="標題 4">
            <a:extLst>
              <a:ext uri="{FF2B5EF4-FFF2-40B4-BE49-F238E27FC236}">
                <a16:creationId xmlns:a16="http://schemas.microsoft.com/office/drawing/2014/main" id="{521F5459-E3AF-4DD3-83D5-0D7453C8EF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Explanation --- Third Part</a:t>
            </a:r>
            <a:endParaRPr lang="zh-TW" altLang="en-US" dirty="0"/>
          </a:p>
        </p:txBody>
      </p:sp>
      <p:pic>
        <p:nvPicPr>
          <p:cNvPr id="7" name="Picture 6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58800C9F-3896-CC4F-9E1F-8DBDBD4297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7351" y="160352"/>
            <a:ext cx="709026" cy="584363"/>
          </a:xfrm>
          <a:prstGeom prst="rect">
            <a:avLst/>
          </a:prstGeom>
        </p:spPr>
      </p:pic>
      <p:pic>
        <p:nvPicPr>
          <p:cNvPr id="3" name="Picture 2" descr="Text, application, table&#10;&#10;Description automatically generated">
            <a:extLst>
              <a:ext uri="{FF2B5EF4-FFF2-40B4-BE49-F238E27FC236}">
                <a16:creationId xmlns:a16="http://schemas.microsoft.com/office/drawing/2014/main" id="{C68B6CA2-5F25-9541-BC89-997F3BE2D3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44299"/>
            <a:ext cx="9144000" cy="3254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6876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97C4DB4-4A73-4D3F-A6FB-903560A84CF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154EA64-C67A-624C-A147-549F97A9164D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標題 4">
            <a:extLst>
              <a:ext uri="{FF2B5EF4-FFF2-40B4-BE49-F238E27FC236}">
                <a16:creationId xmlns:a16="http://schemas.microsoft.com/office/drawing/2014/main" id="{521F5459-E3AF-4DD3-83D5-0D7453C8EF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Explanation --- Third Part</a:t>
            </a:r>
            <a:endParaRPr lang="zh-TW" altLang="en-US" dirty="0"/>
          </a:p>
        </p:txBody>
      </p:sp>
      <p:pic>
        <p:nvPicPr>
          <p:cNvPr id="7" name="Picture 6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58800C9F-3896-CC4F-9E1F-8DBDBD4297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7351" y="160352"/>
            <a:ext cx="709026" cy="584363"/>
          </a:xfrm>
          <a:prstGeom prst="rect">
            <a:avLst/>
          </a:prstGeom>
        </p:spPr>
      </p:pic>
      <p:pic>
        <p:nvPicPr>
          <p:cNvPr id="3" name="Picture 2" descr="Application, table&#10;&#10;Description automatically generated with medium confidence">
            <a:extLst>
              <a:ext uri="{FF2B5EF4-FFF2-40B4-BE49-F238E27FC236}">
                <a16:creationId xmlns:a16="http://schemas.microsoft.com/office/drawing/2014/main" id="{4954F056-BEFB-8048-8BCF-B5072ECA2D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20961"/>
            <a:ext cx="9144000" cy="3301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9472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97C4DB4-4A73-4D3F-A6FB-903560A84CF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154EA64-C67A-624C-A147-549F97A9164D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5" name="標題 4">
            <a:extLst>
              <a:ext uri="{FF2B5EF4-FFF2-40B4-BE49-F238E27FC236}">
                <a16:creationId xmlns:a16="http://schemas.microsoft.com/office/drawing/2014/main" id="{521F5459-E3AF-4DD3-83D5-0D7453C8EF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Explanation --- Third Part</a:t>
            </a:r>
            <a:endParaRPr lang="zh-TW" altLang="en-US" dirty="0"/>
          </a:p>
        </p:txBody>
      </p:sp>
      <p:pic>
        <p:nvPicPr>
          <p:cNvPr id="7" name="Picture 6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58800C9F-3896-CC4F-9E1F-8DBDBD4297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7351" y="160352"/>
            <a:ext cx="709026" cy="584363"/>
          </a:xfrm>
          <a:prstGeom prst="rect">
            <a:avLst/>
          </a:prstGeom>
        </p:spPr>
      </p:pic>
      <p:pic>
        <p:nvPicPr>
          <p:cNvPr id="3" name="Picture 2" descr="Graphical user interface, text, application&#10;&#10;Description automatically generated with medium confidence">
            <a:extLst>
              <a:ext uri="{FF2B5EF4-FFF2-40B4-BE49-F238E27FC236}">
                <a16:creationId xmlns:a16="http://schemas.microsoft.com/office/drawing/2014/main" id="{EF98FBB0-C2E5-BA4D-A5AD-FF1DA8767A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74" y="731218"/>
            <a:ext cx="8230225" cy="4325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352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97C4DB4-4A73-4D3F-A6FB-903560A84CF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154EA64-C67A-624C-A147-549F97A9164D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5" name="標題 4">
            <a:extLst>
              <a:ext uri="{FF2B5EF4-FFF2-40B4-BE49-F238E27FC236}">
                <a16:creationId xmlns:a16="http://schemas.microsoft.com/office/drawing/2014/main" id="{521F5459-E3AF-4DD3-83D5-0D7453C8EF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Explanation --- Third Part</a:t>
            </a:r>
            <a:endParaRPr lang="zh-TW" altLang="en-US" dirty="0"/>
          </a:p>
        </p:txBody>
      </p:sp>
      <p:pic>
        <p:nvPicPr>
          <p:cNvPr id="7" name="Picture 6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58800C9F-3896-CC4F-9E1F-8DBDBD4297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7351" y="160352"/>
            <a:ext cx="709026" cy="584363"/>
          </a:xfrm>
          <a:prstGeom prst="rect">
            <a:avLst/>
          </a:prstGeom>
        </p:spPr>
      </p:pic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2D75DCF-E50C-9E42-B816-40A8324C10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707867"/>
            <a:ext cx="8556377" cy="4061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1629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EF4266-C941-E044-9F8D-D2378B2C812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154EA64-C67A-624C-A147-549F97A9164D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 </a:t>
            </a:r>
          </a:p>
        </p:txBody>
      </p:sp>
      <p:graphicFrame>
        <p:nvGraphicFramePr>
          <p:cNvPr id="4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48661325"/>
              </p:ext>
            </p:extLst>
          </p:nvPr>
        </p:nvGraphicFramePr>
        <p:xfrm>
          <a:off x="228600" y="971550"/>
          <a:ext cx="8686798" cy="3565616"/>
        </p:xfrm>
        <a:graphic>
          <a:graphicData uri="http://schemas.openxmlformats.org/drawingml/2006/table">
            <a:tbl>
              <a:tblPr>
                <a:solidFill>
                  <a:schemeClr val="bg1"/>
                </a:solidFill>
              </a:tblPr>
              <a:tblGrid>
                <a:gridCol w="43433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433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5702">
                <a:tc>
                  <a:txBody>
                    <a:bodyPr/>
                    <a:lstStyle/>
                    <a:p>
                      <a:pPr marL="9144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3333"/>
                        </a:buClr>
                        <a:buSzPct val="80000"/>
                        <a:buFont typeface="Wingdings" pitchFamily="2" charset="2"/>
                        <a:buNone/>
                        <a:tabLst>
                          <a:tab pos="3998913" algn="r"/>
                        </a:tabLst>
                        <a:defRPr/>
                      </a:pP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n-lt"/>
                      </a:endParaRPr>
                    </a:p>
                  </a:txBody>
                  <a:tcPr marL="0" marR="0" marT="102870" marB="10287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91440" marR="0" lvl="0" indent="0" algn="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3333"/>
                        </a:buClr>
                        <a:buSzPct val="80000"/>
                        <a:buFont typeface="Wingdings" pitchFamily="2" charset="2"/>
                        <a:buNone/>
                        <a:tabLst>
                          <a:tab pos="3998913" algn="r"/>
                        </a:tabLst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</a:rPr>
                        <a:t>X</a:t>
                      </a:r>
                    </a:p>
                  </a:txBody>
                  <a:tcPr marL="0" marR="68580" marT="102870" marB="102870" anchor="ctr" horzOverflow="overflow">
                    <a:lnL cap="flat">
                      <a:noFill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5702">
                <a:tc>
                  <a:txBody>
                    <a:bodyPr/>
                    <a:lstStyle/>
                    <a:p>
                      <a:pPr marL="9144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0000"/>
                        <a:buFont typeface="Wingdings" pitchFamily="2" charset="2"/>
                        <a:buNone/>
                        <a:tabLst>
                          <a:tab pos="3998913" algn="r"/>
                        </a:tabLst>
                        <a:defRPr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</a:rPr>
                        <a:t>Introduction</a:t>
                      </a:r>
                    </a:p>
                  </a:txBody>
                  <a:tcPr marL="0" marR="0" marT="102870" marB="10287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91440" marR="0" lvl="0" indent="0" algn="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0000"/>
                        <a:buFont typeface="Wingdings" pitchFamily="2" charset="2"/>
                        <a:buNone/>
                        <a:tabLst>
                          <a:tab pos="3998913" algn="r"/>
                        </a:tabLst>
                        <a:defRPr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</a:rPr>
                        <a:t>X</a:t>
                      </a:r>
                    </a:p>
                  </a:txBody>
                  <a:tcPr marL="0" marR="68580" marT="102870" marB="10287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5702">
                <a:tc>
                  <a:txBody>
                    <a:bodyPr/>
                    <a:lstStyle/>
                    <a:p>
                      <a:pPr marL="9144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0000"/>
                        <a:buFont typeface="Wingdings" pitchFamily="2" charset="2"/>
                        <a:buNone/>
                        <a:tabLst>
                          <a:tab pos="3998913" algn="r"/>
                        </a:tabLst>
                        <a:defRPr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</a:rPr>
                        <a:t>Code explanation </a:t>
                      </a:r>
                    </a:p>
                  </a:txBody>
                  <a:tcPr marL="0" marR="0" marT="102870" marB="10287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91440" marR="0" lvl="0" indent="0" algn="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0000"/>
                        <a:buFont typeface="Wingdings" pitchFamily="2" charset="2"/>
                        <a:buNone/>
                        <a:tabLst>
                          <a:tab pos="3998913" algn="r"/>
                        </a:tabLst>
                        <a:defRPr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</a:rPr>
                        <a:t>X</a:t>
                      </a:r>
                    </a:p>
                  </a:txBody>
                  <a:tcPr marL="0" marR="68580" marT="102870" marB="10287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5702">
                <a:tc>
                  <a:txBody>
                    <a:bodyPr/>
                    <a:lstStyle/>
                    <a:p>
                      <a:pPr marL="9144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0000"/>
                        <a:buFont typeface="Wingdings" pitchFamily="2" charset="2"/>
                        <a:buNone/>
                        <a:tabLst>
                          <a:tab pos="3998913" algn="r"/>
                        </a:tabLst>
                        <a:defRPr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</a:rPr>
                        <a:t>               Finding optimal portfolio</a:t>
                      </a:r>
                    </a:p>
                  </a:txBody>
                  <a:tcPr marL="0" marR="0" marT="102870" marB="10287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91440" marR="0" lvl="0" indent="0" algn="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0000"/>
                        <a:buFont typeface="Wingdings" pitchFamily="2" charset="2"/>
                        <a:buNone/>
                        <a:tabLst>
                          <a:tab pos="3998913" algn="r"/>
                        </a:tabLst>
                        <a:defRPr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</a:rPr>
                        <a:t>X</a:t>
                      </a:r>
                    </a:p>
                  </a:txBody>
                  <a:tcPr marL="0" marR="68580" marT="102870" marB="10287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5702">
                <a:tc>
                  <a:txBody>
                    <a:bodyPr/>
                    <a:lstStyle/>
                    <a:p>
                      <a:pPr marL="9144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0000"/>
                        <a:buFont typeface="Wingdings" pitchFamily="2" charset="2"/>
                        <a:buNone/>
                        <a:tabLst>
                          <a:tab pos="3998913" algn="r"/>
                        </a:tabLst>
                        <a:defRPr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</a:rPr>
                        <a:t>               Optimization algorithm</a:t>
                      </a:r>
                    </a:p>
                  </a:txBody>
                  <a:tcPr marL="0" marR="0" marT="102870" marB="10287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91440" marR="0" lvl="0" indent="0" algn="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0000"/>
                        <a:buFont typeface="Wingdings" pitchFamily="2" charset="2"/>
                        <a:buNone/>
                        <a:tabLst>
                          <a:tab pos="3998913" algn="r"/>
                        </a:tabLst>
                        <a:defRPr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</a:rPr>
                        <a:t>X</a:t>
                      </a:r>
                    </a:p>
                  </a:txBody>
                  <a:tcPr marL="0" marR="68580" marT="102870" marB="10287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5702">
                <a:tc>
                  <a:txBody>
                    <a:bodyPr/>
                    <a:lstStyle/>
                    <a:p>
                      <a:pPr marL="9144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0000"/>
                        <a:buFont typeface="Wingdings" pitchFamily="2" charset="2"/>
                        <a:buNone/>
                        <a:tabLst>
                          <a:tab pos="3998913" algn="r"/>
                        </a:tabLst>
                        <a:defRPr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</a:rPr>
                        <a:t>Results</a:t>
                      </a:r>
                    </a:p>
                  </a:txBody>
                  <a:tcPr marL="0" marR="0" marT="102870" marB="10287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91440" marR="0" lvl="0" indent="0" algn="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0000"/>
                        <a:buFont typeface="Wingdings" pitchFamily="2" charset="2"/>
                        <a:buNone/>
                        <a:tabLst>
                          <a:tab pos="3998913" algn="r"/>
                        </a:tabLst>
                        <a:defRPr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</a:rPr>
                        <a:t>X</a:t>
                      </a:r>
                    </a:p>
                  </a:txBody>
                  <a:tcPr marL="0" marR="68580" marT="102870" marB="10287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45702">
                <a:tc>
                  <a:txBody>
                    <a:bodyPr/>
                    <a:lstStyle/>
                    <a:p>
                      <a:pPr marL="9144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0000"/>
                        <a:buFont typeface="Wingdings" pitchFamily="2" charset="2"/>
                        <a:buNone/>
                        <a:tabLst>
                          <a:tab pos="3998913" algn="r"/>
                        </a:tabLst>
                        <a:defRPr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</a:rPr>
                        <a:t>Conclusion</a:t>
                      </a:r>
                    </a:p>
                  </a:txBody>
                  <a:tcPr marL="0" marR="0" marT="102870" marB="10287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91440" marR="0" lvl="0" indent="0" algn="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0000"/>
                        <a:buFont typeface="Wingdings" pitchFamily="2" charset="2"/>
                        <a:buNone/>
                        <a:tabLst>
                          <a:tab pos="3998913" algn="r"/>
                        </a:tabLst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</a:rPr>
                        <a:t>X</a:t>
                      </a:r>
                    </a:p>
                  </a:txBody>
                  <a:tcPr marL="0" marR="68580" marT="102870" marB="10287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45702">
                <a:tc>
                  <a:txBody>
                    <a:bodyPr/>
                    <a:lstStyle/>
                    <a:p>
                      <a:pPr marL="9144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0000"/>
                        <a:buFont typeface="Wingdings" pitchFamily="2" charset="2"/>
                        <a:buNone/>
                        <a:tabLst>
                          <a:tab pos="3998913" algn="r"/>
                        </a:tabLst>
                      </a:pP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102870" marB="10287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91440" marR="0" lvl="0" indent="0" algn="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0000"/>
                        <a:buFont typeface="Wingdings" pitchFamily="2" charset="2"/>
                        <a:buNone/>
                        <a:tabLst>
                          <a:tab pos="3998913" algn="r"/>
                        </a:tabLst>
                      </a:pP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+mn-lt"/>
                      </a:endParaRPr>
                    </a:p>
                  </a:txBody>
                  <a:tcPr marL="0" marR="68580" marT="102870" marB="10287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7" name="Picture 6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2B781605-3670-9A49-A367-A5126D6E87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2934" y="192563"/>
            <a:ext cx="661829" cy="54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1615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97C4DB4-4A73-4D3F-A6FB-903560A84CF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154EA64-C67A-624C-A147-549F97A9164D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5" name="標題 4">
            <a:extLst>
              <a:ext uri="{FF2B5EF4-FFF2-40B4-BE49-F238E27FC236}">
                <a16:creationId xmlns:a16="http://schemas.microsoft.com/office/drawing/2014/main" id="{521F5459-E3AF-4DD3-83D5-0D7453C8EF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Explanation --- Third Part</a:t>
            </a:r>
            <a:endParaRPr lang="zh-TW" altLang="en-US" dirty="0"/>
          </a:p>
        </p:txBody>
      </p:sp>
      <p:pic>
        <p:nvPicPr>
          <p:cNvPr id="7" name="Picture 6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58800C9F-3896-CC4F-9E1F-8DBDBD4297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7351" y="160352"/>
            <a:ext cx="709026" cy="5843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F9F26F9-435C-B841-8380-A5DB5C5E2B9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174" b="27544"/>
          <a:stretch/>
        </p:blipFill>
        <p:spPr>
          <a:xfrm>
            <a:off x="58054" y="1043507"/>
            <a:ext cx="8857343" cy="84370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8C107E2-C0D5-754C-8831-6B535DFF5F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" y="2175703"/>
            <a:ext cx="9144000" cy="230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2944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D8D1DE-0985-4349-AA20-38FF2593DE9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54EA64-C67A-624C-A147-549F97A9164D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95F491-2DCE-994A-9B26-CA22D390DBCA}"/>
              </a:ext>
            </a:extLst>
          </p:cNvPr>
          <p:cNvSpPr txBox="1"/>
          <p:nvPr/>
        </p:nvSpPr>
        <p:spPr>
          <a:xfrm>
            <a:off x="8321879" y="620785"/>
            <a:ext cx="0" cy="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tIns="91440" bIns="91440" rtlCol="0">
            <a:noAutofit/>
          </a:bodyPr>
          <a:lstStyle/>
          <a:p>
            <a:pPr algn="l"/>
            <a:endParaRPr lang="en-KZ" sz="1100" dirty="0"/>
          </a:p>
        </p:txBody>
      </p:sp>
      <p:pic>
        <p:nvPicPr>
          <p:cNvPr id="4" name="Picture 3" descr="Shape, square&#10;&#10;Description automatically generated">
            <a:extLst>
              <a:ext uri="{FF2B5EF4-FFF2-40B4-BE49-F238E27FC236}">
                <a16:creationId xmlns:a16="http://schemas.microsoft.com/office/drawing/2014/main" id="{F9A0E6BC-0EF3-3945-B6C6-90227A076B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3625" y="166997"/>
            <a:ext cx="792236" cy="687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8819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6BA3DB-F4E4-4E42-A920-C3C7B24A397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154EA64-C67A-624C-A147-549F97A9164D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6" name="Picture 5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98E24F43-87D7-AB49-9452-4CD6B46094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7351" y="160352"/>
            <a:ext cx="709026" cy="584363"/>
          </a:xfrm>
          <a:prstGeom prst="rect">
            <a:avLst/>
          </a:prstGeom>
        </p:spPr>
      </p:pic>
      <p:sp>
        <p:nvSpPr>
          <p:cNvPr id="10" name="標題 4">
            <a:extLst>
              <a:ext uri="{FF2B5EF4-FFF2-40B4-BE49-F238E27FC236}">
                <a16:creationId xmlns:a16="http://schemas.microsoft.com/office/drawing/2014/main" id="{0324C723-A9DB-C84C-8780-631CAAB55A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599" y="209550"/>
            <a:ext cx="8686799" cy="545464"/>
          </a:xfrm>
        </p:spPr>
        <p:txBody>
          <a:bodyPr/>
          <a:lstStyle/>
          <a:p>
            <a:r>
              <a:rPr lang="en-US" altLang="zh-TW" dirty="0"/>
              <a:t>Result --- Return, std and Sharpe ratio</a:t>
            </a:r>
            <a:endParaRPr lang="zh-TW" altLang="en-US" dirty="0"/>
          </a:p>
        </p:txBody>
      </p:sp>
      <p:pic>
        <p:nvPicPr>
          <p:cNvPr id="15" name="Picture 2" descr="Graphical user interface, text, application&#10;&#10;Description automatically generated with medium confidence">
            <a:extLst>
              <a:ext uri="{FF2B5EF4-FFF2-40B4-BE49-F238E27FC236}">
                <a16:creationId xmlns:a16="http://schemas.microsoft.com/office/drawing/2014/main" id="{1F7E9E56-ED7C-45C6-8DAF-516CB414F15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1128"/>
          <a:stretch/>
        </p:blipFill>
        <p:spPr>
          <a:xfrm>
            <a:off x="326152" y="1618593"/>
            <a:ext cx="8230225" cy="2114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9088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6BA3DB-F4E4-4E42-A920-C3C7B24A397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154EA64-C67A-624C-A147-549F97A9164D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6" name="Picture 5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98E24F43-87D7-AB49-9452-4CD6B46094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7351" y="160352"/>
            <a:ext cx="709026" cy="58436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AA933FB-4EEA-4546-9DEF-B03A792D49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32455"/>
            <a:ext cx="9144000" cy="230589"/>
          </a:xfrm>
          <a:prstGeom prst="rect">
            <a:avLst/>
          </a:prstGeom>
        </p:spPr>
      </p:pic>
      <p:sp>
        <p:nvSpPr>
          <p:cNvPr id="10" name="標題 4">
            <a:extLst>
              <a:ext uri="{FF2B5EF4-FFF2-40B4-BE49-F238E27FC236}">
                <a16:creationId xmlns:a16="http://schemas.microsoft.com/office/drawing/2014/main" id="{0324C723-A9DB-C84C-8780-631CAAB55A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599" y="209550"/>
            <a:ext cx="8686799" cy="545464"/>
          </a:xfrm>
        </p:spPr>
        <p:txBody>
          <a:bodyPr/>
          <a:lstStyle/>
          <a:p>
            <a:r>
              <a:rPr lang="en-US" altLang="zh-TW" dirty="0"/>
              <a:t>Result </a:t>
            </a:r>
            <a:r>
              <a:rPr lang="en-US" altLang="zh-CN" dirty="0"/>
              <a:t>--- Portfolio</a:t>
            </a:r>
            <a:endParaRPr lang="zh-TW" alt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4B4010D-7E11-274D-BC9E-00C6BEA7D6A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6838"/>
          <a:stretch/>
        </p:blipFill>
        <p:spPr>
          <a:xfrm>
            <a:off x="0" y="2602908"/>
            <a:ext cx="1633411" cy="1302513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05AEA25-8CC7-8C41-8D58-B0D86034CBA6}"/>
              </a:ext>
            </a:extLst>
          </p:cNvPr>
          <p:cNvCxnSpPr>
            <a:cxnSpLocks/>
          </p:cNvCxnSpPr>
          <p:nvPr/>
        </p:nvCxnSpPr>
        <p:spPr>
          <a:xfrm>
            <a:off x="328246" y="1328615"/>
            <a:ext cx="0" cy="11801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61BF50E-1B37-5D4A-98D1-7D8C64BFCD97}"/>
              </a:ext>
            </a:extLst>
          </p:cNvPr>
          <p:cNvCxnSpPr>
            <a:cxnSpLocks/>
          </p:cNvCxnSpPr>
          <p:nvPr/>
        </p:nvCxnSpPr>
        <p:spPr>
          <a:xfrm>
            <a:off x="3184770" y="1262184"/>
            <a:ext cx="0" cy="11801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4C7E62C4-EF2E-9845-BFB1-CDE4089C4C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650" r="63247"/>
          <a:stretch/>
        </p:blipFill>
        <p:spPr>
          <a:xfrm>
            <a:off x="2355939" y="2597943"/>
            <a:ext cx="2068277" cy="1271321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65CE17E-7DD8-E546-A014-29723919D1D7}"/>
              </a:ext>
            </a:extLst>
          </p:cNvPr>
          <p:cNvCxnSpPr>
            <a:cxnSpLocks/>
          </p:cNvCxnSpPr>
          <p:nvPr/>
        </p:nvCxnSpPr>
        <p:spPr>
          <a:xfrm>
            <a:off x="5752124" y="1262184"/>
            <a:ext cx="0" cy="11801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2EF2021-8955-6F43-9124-683FDA9D4911}"/>
              </a:ext>
            </a:extLst>
          </p:cNvPr>
          <p:cNvCxnSpPr>
            <a:cxnSpLocks/>
          </p:cNvCxnSpPr>
          <p:nvPr/>
        </p:nvCxnSpPr>
        <p:spPr>
          <a:xfrm>
            <a:off x="7886700" y="1262184"/>
            <a:ext cx="0" cy="11801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B87A5639-ABF3-1147-B994-7ACBA47DD3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1334" r="35671"/>
          <a:stretch/>
        </p:blipFill>
        <p:spPr>
          <a:xfrm>
            <a:off x="5087816" y="2597943"/>
            <a:ext cx="1492737" cy="125718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E76BF75-E0EA-DD42-BAFD-DED3F2300F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4529" t="-6135" r="12374"/>
          <a:stretch/>
        </p:blipFill>
        <p:spPr>
          <a:xfrm>
            <a:off x="7143322" y="2505431"/>
            <a:ext cx="1543502" cy="133367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E782A87-68DA-6840-A511-6697F666C1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8351" t="16282" r="9" b="66272"/>
          <a:stretch/>
        </p:blipFill>
        <p:spPr>
          <a:xfrm>
            <a:off x="8081108" y="1238079"/>
            <a:ext cx="1062892" cy="284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1634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863231"/>
            <a:ext cx="7772400" cy="687242"/>
          </a:xfrm>
        </p:spPr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D8D1DE-0985-4349-AA20-38FF2593DE9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54EA64-C67A-624C-A147-549F97A9164D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95F491-2DCE-994A-9B26-CA22D390DBCA}"/>
              </a:ext>
            </a:extLst>
          </p:cNvPr>
          <p:cNvSpPr txBox="1"/>
          <p:nvPr/>
        </p:nvSpPr>
        <p:spPr>
          <a:xfrm>
            <a:off x="8321879" y="620785"/>
            <a:ext cx="0" cy="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tIns="91440" bIns="91440" rtlCol="0">
            <a:noAutofit/>
          </a:bodyPr>
          <a:lstStyle/>
          <a:p>
            <a:pPr algn="l"/>
            <a:endParaRPr lang="en-KZ" sz="1100" dirty="0"/>
          </a:p>
        </p:txBody>
      </p:sp>
      <p:pic>
        <p:nvPicPr>
          <p:cNvPr id="4" name="Picture 3" descr="Shape, square&#10;&#10;Description automatically generated">
            <a:extLst>
              <a:ext uri="{FF2B5EF4-FFF2-40B4-BE49-F238E27FC236}">
                <a16:creationId xmlns:a16="http://schemas.microsoft.com/office/drawing/2014/main" id="{F9A0E6BC-0EF3-3945-B6C6-90227A076B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3625" y="166997"/>
            <a:ext cx="792236" cy="687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332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97C4DB4-4A73-4D3F-A6FB-903560A84CF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154EA64-C67A-624C-A147-549F97A9164D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5" name="標題 4">
            <a:extLst>
              <a:ext uri="{FF2B5EF4-FFF2-40B4-BE49-F238E27FC236}">
                <a16:creationId xmlns:a16="http://schemas.microsoft.com/office/drawing/2014/main" id="{521F5459-E3AF-4DD3-83D5-0D7453C8EF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  <a:endParaRPr lang="zh-TW" altLang="en-US" dirty="0"/>
          </a:p>
        </p:txBody>
      </p:sp>
      <p:pic>
        <p:nvPicPr>
          <p:cNvPr id="7" name="Picture 6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58800C9F-3896-CC4F-9E1F-8DBDBD4297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7351" y="160352"/>
            <a:ext cx="709026" cy="584363"/>
          </a:xfrm>
          <a:prstGeom prst="rect">
            <a:avLst/>
          </a:prstGeom>
        </p:spPr>
      </p:pic>
      <p:sp>
        <p:nvSpPr>
          <p:cNvPr id="6" name="Text Placeholder 15">
            <a:extLst>
              <a:ext uri="{FF2B5EF4-FFF2-40B4-BE49-F238E27FC236}">
                <a16:creationId xmlns:a16="http://schemas.microsoft.com/office/drawing/2014/main" id="{FBA67B1E-28EF-4991-94FA-6AFFE0E2F67E}"/>
              </a:ext>
            </a:extLst>
          </p:cNvPr>
          <p:cNvSpPr txBox="1">
            <a:spLocks/>
          </p:cNvSpPr>
          <p:nvPr/>
        </p:nvSpPr>
        <p:spPr>
          <a:xfrm>
            <a:off x="130594" y="1443634"/>
            <a:ext cx="7375050" cy="2256231"/>
          </a:xfrm>
          <a:prstGeom prst="rect">
            <a:avLst/>
          </a:prstGeom>
          <a:noFill/>
          <a:ln w="9525">
            <a:noFill/>
          </a:ln>
        </p:spPr>
        <p:txBody>
          <a:bodyPr vert="horz" lIns="457200" tIns="91440" rIns="457200" bIns="91440" rtlCol="0" anchor="ctr">
            <a:noAutofit/>
          </a:bodyPr>
          <a:lstStyle>
            <a:lvl1pPr marL="0" indent="0" algn="ctr" defTabSz="4572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2"/>
              </a:buClr>
              <a:buFont typeface="Arial"/>
              <a:buNone/>
              <a:defRPr sz="1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  <a:defRPr sz="1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Clr>
                <a:schemeClr val="accent2"/>
              </a:buClr>
              <a:buSzPct val="90000"/>
              <a:buFont typeface="Courier New" panose="02070309020205020404" pitchFamily="49" charset="0"/>
              <a:buNone/>
              <a:defRPr sz="1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None/>
              <a:defRPr sz="1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None/>
              <a:defRPr sz="1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The industry chosen by the algorithm match the sectors that have been popular in the market, indicating that Sharp target and historical covariance can be used to analyze market trend.</a:t>
            </a:r>
          </a:p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A good Sharpe ratio does not necessarily depend on a high degree of diversification.</a:t>
            </a:r>
          </a:p>
          <a:p>
            <a:pPr algn="just">
              <a:lnSpc>
                <a:spcPct val="100000"/>
              </a:lnSpc>
            </a:pPr>
            <a:endParaRPr lang="en-US" sz="1600" dirty="0"/>
          </a:p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The optimization algorithm is based on historical data, and when using Sharp as a single target, the result may be less realistic and difficult to help with investment decisions, but it is an excellent tool for observing markets and analyzing portfolio performance and structure.</a:t>
            </a:r>
          </a:p>
          <a:p>
            <a:pPr algn="just">
              <a:lnSpc>
                <a:spcPct val="100000"/>
              </a:lnSpc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0118479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D8D1DE-0985-4349-AA20-38FF2593DE9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54EA64-C67A-624C-A147-549F97A9164D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95F491-2DCE-994A-9B26-CA22D390DBCA}"/>
              </a:ext>
            </a:extLst>
          </p:cNvPr>
          <p:cNvSpPr txBox="1"/>
          <p:nvPr/>
        </p:nvSpPr>
        <p:spPr>
          <a:xfrm>
            <a:off x="8321879" y="620785"/>
            <a:ext cx="0" cy="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tIns="91440" bIns="91440" rtlCol="0">
            <a:noAutofit/>
          </a:bodyPr>
          <a:lstStyle/>
          <a:p>
            <a:pPr algn="l"/>
            <a:endParaRPr lang="en-KZ" sz="1100" dirty="0"/>
          </a:p>
        </p:txBody>
      </p:sp>
      <p:pic>
        <p:nvPicPr>
          <p:cNvPr id="4" name="Picture 3" descr="Shape, square&#10;&#10;Description automatically generated">
            <a:extLst>
              <a:ext uri="{FF2B5EF4-FFF2-40B4-BE49-F238E27FC236}">
                <a16:creationId xmlns:a16="http://schemas.microsoft.com/office/drawing/2014/main" id="{53224142-7264-6449-BD7E-D02EA2D94C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2762" y="131371"/>
            <a:ext cx="779452" cy="676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1249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97C4DB4-4A73-4D3F-A6FB-903560A84CF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154EA64-C67A-624C-A147-549F97A9164D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標題 4">
            <a:extLst>
              <a:ext uri="{FF2B5EF4-FFF2-40B4-BE49-F238E27FC236}">
                <a16:creationId xmlns:a16="http://schemas.microsoft.com/office/drawing/2014/main" id="{521F5459-E3AF-4DD3-83D5-0D7453C8EF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  <a:endParaRPr lang="zh-TW" altLang="en-US" dirty="0"/>
          </a:p>
        </p:txBody>
      </p:sp>
      <p:pic>
        <p:nvPicPr>
          <p:cNvPr id="6" name="Picture 5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2AC25312-9488-CB41-B77A-25FE69894F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7351" y="160352"/>
            <a:ext cx="709026" cy="584363"/>
          </a:xfrm>
          <a:prstGeom prst="rect">
            <a:avLst/>
          </a:prstGeom>
        </p:spPr>
      </p:pic>
      <p:sp>
        <p:nvSpPr>
          <p:cNvPr id="8" name="Text Placeholder 15">
            <a:extLst>
              <a:ext uri="{FF2B5EF4-FFF2-40B4-BE49-F238E27FC236}">
                <a16:creationId xmlns:a16="http://schemas.microsoft.com/office/drawing/2014/main" id="{6CCBD261-3B2E-4CFC-B42A-999A553AA960}"/>
              </a:ext>
            </a:extLst>
          </p:cNvPr>
          <p:cNvSpPr txBox="1">
            <a:spLocks/>
          </p:cNvSpPr>
          <p:nvPr/>
        </p:nvSpPr>
        <p:spPr>
          <a:xfrm>
            <a:off x="349208" y="931217"/>
            <a:ext cx="8566189" cy="3499945"/>
          </a:xfrm>
          <a:prstGeom prst="rect">
            <a:avLst/>
          </a:prstGeom>
          <a:noFill/>
          <a:ln w="9525">
            <a:noFill/>
          </a:ln>
        </p:spPr>
        <p:txBody>
          <a:bodyPr vert="horz" lIns="457200" tIns="91440" rIns="457200" bIns="91440" rtlCol="0" anchor="ctr">
            <a:noAutofit/>
          </a:bodyPr>
          <a:lstStyle>
            <a:lvl1pPr marL="0" indent="0" algn="ctr" defTabSz="4572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2"/>
              </a:buClr>
              <a:buFont typeface="Arial"/>
              <a:buNone/>
              <a:defRPr sz="1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  <a:defRPr sz="1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Clr>
                <a:schemeClr val="accent2"/>
              </a:buClr>
              <a:buSzPct val="90000"/>
              <a:buFont typeface="Courier New" panose="02070309020205020404" pitchFamily="49" charset="0"/>
              <a:buNone/>
              <a:defRPr sz="1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None/>
              <a:defRPr sz="1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None/>
              <a:defRPr sz="1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200000"/>
              </a:lnSpc>
            </a:pPr>
            <a:r>
              <a:rPr lang="en-US" sz="1800" dirty="0"/>
              <a:t>Our goal of this project is to find the optimal portfolio of all component stocks of S&amp;P 500.</a:t>
            </a:r>
          </a:p>
          <a:p>
            <a:pPr algn="l">
              <a:lnSpc>
                <a:spcPct val="200000"/>
              </a:lnSpc>
            </a:pPr>
            <a:endParaRPr lang="en-US" sz="1800" dirty="0"/>
          </a:p>
          <a:p>
            <a:pPr marL="285750" indent="-285750" algn="l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en-US" sz="1800" dirty="0"/>
              <a:t>Largest Sharpe ratio</a:t>
            </a:r>
          </a:p>
          <a:p>
            <a:pPr marL="285750" indent="-285750" algn="l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en-US" sz="1800" dirty="0"/>
              <a:t>Assume short sales are not allowed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0190948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Explanation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D8D1DE-0985-4349-AA20-38FF2593DE9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54EA64-C67A-624C-A147-549F97A9164D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95F491-2DCE-994A-9B26-CA22D390DBCA}"/>
              </a:ext>
            </a:extLst>
          </p:cNvPr>
          <p:cNvSpPr txBox="1"/>
          <p:nvPr/>
        </p:nvSpPr>
        <p:spPr>
          <a:xfrm>
            <a:off x="8321879" y="620785"/>
            <a:ext cx="0" cy="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tIns="91440" bIns="91440" rtlCol="0">
            <a:noAutofit/>
          </a:bodyPr>
          <a:lstStyle/>
          <a:p>
            <a:pPr algn="l"/>
            <a:endParaRPr lang="en-KZ" sz="1100" dirty="0"/>
          </a:p>
        </p:txBody>
      </p:sp>
      <p:pic>
        <p:nvPicPr>
          <p:cNvPr id="4" name="Picture 3" descr="Shape, square&#10;&#10;Description automatically generated">
            <a:extLst>
              <a:ext uri="{FF2B5EF4-FFF2-40B4-BE49-F238E27FC236}">
                <a16:creationId xmlns:a16="http://schemas.microsoft.com/office/drawing/2014/main" id="{53224142-7264-6449-BD7E-D02EA2D94C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2762" y="131371"/>
            <a:ext cx="779452" cy="676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6307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52E26E-012C-F346-9681-65C7E1BB978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154EA64-C67A-624C-A147-549F97A9164D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Explanation</a:t>
            </a:r>
          </a:p>
        </p:txBody>
      </p:sp>
      <p:sp>
        <p:nvSpPr>
          <p:cNvPr id="34" name="Rectangle 33"/>
          <p:cNvSpPr/>
          <p:nvPr/>
        </p:nvSpPr>
        <p:spPr>
          <a:xfrm>
            <a:off x="228600" y="971550"/>
            <a:ext cx="8686800" cy="457200"/>
          </a:xfrm>
          <a:prstGeom prst="rect">
            <a:avLst/>
          </a:prstGeom>
          <a:solidFill>
            <a:schemeClr val="tx2"/>
          </a:solidFill>
          <a:ln w="9525"/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 dirty="0">
                <a:solidFill>
                  <a:schemeClr val="bg1"/>
                </a:solidFill>
              </a:rPr>
              <a:t>The Code Process</a:t>
            </a:r>
          </a:p>
        </p:txBody>
      </p:sp>
      <p:cxnSp>
        <p:nvCxnSpPr>
          <p:cNvPr id="39" name="Straight Connector 38"/>
          <p:cNvCxnSpPr>
            <a:cxnSpLocks/>
          </p:cNvCxnSpPr>
          <p:nvPr/>
        </p:nvCxnSpPr>
        <p:spPr>
          <a:xfrm>
            <a:off x="1600200" y="1396271"/>
            <a:ext cx="0" cy="228600"/>
          </a:xfrm>
          <a:prstGeom prst="line">
            <a:avLst/>
          </a:prstGeom>
          <a:ln w="9525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cxnSpLocks/>
          </p:cNvCxnSpPr>
          <p:nvPr/>
        </p:nvCxnSpPr>
        <p:spPr>
          <a:xfrm>
            <a:off x="7543800" y="1396271"/>
            <a:ext cx="0" cy="228600"/>
          </a:xfrm>
          <a:prstGeom prst="line">
            <a:avLst/>
          </a:prstGeom>
          <a:ln w="9525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1600200" y="2086444"/>
            <a:ext cx="0" cy="212361"/>
          </a:xfrm>
          <a:prstGeom prst="line">
            <a:avLst/>
          </a:prstGeom>
          <a:ln w="9525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228600" y="1635178"/>
            <a:ext cx="2743200" cy="457200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accent2"/>
            </a:solidFill>
          </a:ln>
          <a:effec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>
                    <a:lumMod val="95000"/>
                  </a:schemeClr>
                </a:solidFill>
              </a:rPr>
              <a:t>First Step</a:t>
            </a:r>
          </a:p>
        </p:txBody>
      </p:sp>
      <p:sp>
        <p:nvSpPr>
          <p:cNvPr id="36" name="Rectangle 35"/>
          <p:cNvSpPr/>
          <p:nvPr/>
        </p:nvSpPr>
        <p:spPr>
          <a:xfrm>
            <a:off x="228600" y="2298804"/>
            <a:ext cx="2743200" cy="2025545"/>
          </a:xfrm>
          <a:prstGeom prst="rect">
            <a:avLst/>
          </a:prstGeom>
          <a:ln w="9525">
            <a:solidFill>
              <a:schemeClr val="accent3"/>
            </a:solidFill>
          </a:ln>
          <a:effec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/>
              <a:t>Reading csv file of all component stocks in S&amp;P500, converting values to a list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/>
              <a:t>Retrieving data for S&amp;P500 stocks from Yahoo Finance.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/>
              <a:t>Computing log returns, dropping </a:t>
            </a:r>
            <a:r>
              <a:rPr lang="en-US" sz="1100" dirty="0" err="1"/>
              <a:t>NaN</a:t>
            </a:r>
            <a:r>
              <a:rPr lang="en-US" sz="1100" dirty="0"/>
              <a:t>, and creating a </a:t>
            </a:r>
            <a:r>
              <a:rPr lang="en-US" sz="1100" dirty="0" err="1"/>
              <a:t>dataframe</a:t>
            </a:r>
            <a:r>
              <a:rPr lang="en-US" sz="1100" dirty="0"/>
              <a:t> of cumulative log returns.</a:t>
            </a:r>
          </a:p>
        </p:txBody>
      </p:sp>
      <p:sp>
        <p:nvSpPr>
          <p:cNvPr id="37" name="Rectangle 36"/>
          <p:cNvSpPr/>
          <p:nvPr/>
        </p:nvSpPr>
        <p:spPr>
          <a:xfrm>
            <a:off x="3200400" y="1635178"/>
            <a:ext cx="2743200" cy="457200"/>
          </a:xfrm>
          <a:prstGeom prst="rect">
            <a:avLst/>
          </a:prstGeom>
          <a:ln w="9525">
            <a:solidFill>
              <a:schemeClr val="accent2"/>
            </a:solidFill>
          </a:ln>
          <a:effec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Second Step</a:t>
            </a:r>
          </a:p>
        </p:txBody>
      </p:sp>
      <p:sp>
        <p:nvSpPr>
          <p:cNvPr id="42" name="Rectangle 41"/>
          <p:cNvSpPr/>
          <p:nvPr/>
        </p:nvSpPr>
        <p:spPr>
          <a:xfrm>
            <a:off x="3200400" y="2298804"/>
            <a:ext cx="2743200" cy="2025545"/>
          </a:xfrm>
          <a:prstGeom prst="rect">
            <a:avLst/>
          </a:prstGeom>
          <a:ln w="9525">
            <a:solidFill>
              <a:schemeClr val="accent3"/>
            </a:solidFill>
          </a:ln>
          <a:effec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/>
              <a:t>Forming equal weighted portfolio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/>
              <a:t>Creating a </a:t>
            </a:r>
            <a:r>
              <a:rPr lang="en-US" sz="1100" dirty="0" err="1"/>
              <a:t>Numpy</a:t>
            </a:r>
            <a:r>
              <a:rPr lang="en-US" sz="1100" dirty="0"/>
              <a:t> array named a1 and populate it with equal weights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/>
              <a:t>Defining a function portfolio with one input parameter a1 (array of weights), that will return:</a:t>
            </a:r>
          </a:p>
          <a:p>
            <a:r>
              <a:rPr lang="en-US" sz="1100" dirty="0"/>
              <a:t>	- annualized portfolio return </a:t>
            </a:r>
          </a:p>
          <a:p>
            <a:r>
              <a:rPr lang="en-US" sz="1100" dirty="0"/>
              <a:t>	- annualized portfolio standard  	deviation </a:t>
            </a:r>
          </a:p>
          <a:p>
            <a:r>
              <a:rPr lang="en-US" sz="1100" dirty="0"/>
              <a:t>	- </a:t>
            </a:r>
            <a:r>
              <a:rPr lang="en-US" sz="1100" dirty="0" err="1"/>
              <a:t>sharpe</a:t>
            </a:r>
            <a:r>
              <a:rPr lang="en-US" sz="1100" dirty="0"/>
              <a:t> ratio</a:t>
            </a:r>
          </a:p>
          <a:p>
            <a:pPr algn="ctr"/>
            <a:endParaRPr lang="en-US" sz="1100" dirty="0"/>
          </a:p>
        </p:txBody>
      </p:sp>
      <p:cxnSp>
        <p:nvCxnSpPr>
          <p:cNvPr id="43" name="Straight Connector 42"/>
          <p:cNvCxnSpPr/>
          <p:nvPr/>
        </p:nvCxnSpPr>
        <p:spPr>
          <a:xfrm>
            <a:off x="4572000" y="2086444"/>
            <a:ext cx="0" cy="212361"/>
          </a:xfrm>
          <a:prstGeom prst="line">
            <a:avLst/>
          </a:prstGeom>
          <a:ln w="9525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Rectangle 37"/>
          <p:cNvSpPr/>
          <p:nvPr/>
        </p:nvSpPr>
        <p:spPr>
          <a:xfrm>
            <a:off x="6172200" y="1635178"/>
            <a:ext cx="2743200" cy="457200"/>
          </a:xfrm>
          <a:prstGeom prst="rect">
            <a:avLst/>
          </a:prstGeom>
          <a:ln w="9525">
            <a:solidFill>
              <a:schemeClr val="accent2"/>
            </a:solidFill>
          </a:ln>
          <a:effec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Third Step</a:t>
            </a:r>
          </a:p>
        </p:txBody>
      </p:sp>
      <p:sp>
        <p:nvSpPr>
          <p:cNvPr id="44" name="Rectangle 43"/>
          <p:cNvSpPr/>
          <p:nvPr/>
        </p:nvSpPr>
        <p:spPr>
          <a:xfrm>
            <a:off x="6172200" y="2298804"/>
            <a:ext cx="2743200" cy="2025545"/>
          </a:xfrm>
          <a:prstGeom prst="rect">
            <a:avLst/>
          </a:prstGeom>
          <a:ln w="9525">
            <a:solidFill>
              <a:schemeClr val="accent3"/>
            </a:solidFill>
          </a:ln>
          <a:effec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TW" sz="1100" dirty="0"/>
              <a:t>Defining an objective function named </a:t>
            </a:r>
            <a:r>
              <a:rPr lang="en-US" altLang="zh-TW" sz="1100" dirty="0" err="1"/>
              <a:t>neg_sharpe</a:t>
            </a:r>
            <a:r>
              <a:rPr lang="en-US" altLang="zh-TW" sz="1100" dirty="0"/>
              <a:t>(weight) and </a:t>
            </a:r>
            <a:r>
              <a:rPr lang="en-US" altLang="zh-TW" sz="1100" dirty="0" err="1"/>
              <a:t>sum_weight</a:t>
            </a:r>
            <a:r>
              <a:rPr lang="en-US" altLang="zh-TW" sz="1100" dirty="0"/>
              <a:t>(weight)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TW" sz="1100" dirty="0"/>
              <a:t>Setting lower and upper bounds of each weight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TW" sz="1100" dirty="0"/>
              <a:t>Finding x to minimize the objective function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TW" sz="1100" dirty="0"/>
              <a:t>Finding ret, std, and </a:t>
            </a:r>
            <a:r>
              <a:rPr lang="en-US" altLang="zh-TW" sz="1100" dirty="0" err="1"/>
              <a:t>sharpe</a:t>
            </a:r>
            <a:r>
              <a:rPr lang="en-US" altLang="zh-TW" sz="1100" dirty="0"/>
              <a:t> ratio of the optimal portfolio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TW" sz="1100" dirty="0"/>
              <a:t>Plotting the weight </a:t>
            </a:r>
            <a:r>
              <a:rPr lang="en-US" altLang="zh-TW" sz="1100" dirty="0" err="1"/>
              <a:t>dataframe</a:t>
            </a:r>
            <a:r>
              <a:rPr lang="en-US" altLang="zh-TW" sz="1100" dirty="0"/>
              <a:t> to a bar plot </a:t>
            </a:r>
          </a:p>
        </p:txBody>
      </p:sp>
      <p:cxnSp>
        <p:nvCxnSpPr>
          <p:cNvPr id="45" name="Straight Connector 44"/>
          <p:cNvCxnSpPr/>
          <p:nvPr/>
        </p:nvCxnSpPr>
        <p:spPr>
          <a:xfrm>
            <a:off x="7543800" y="2086444"/>
            <a:ext cx="0" cy="212361"/>
          </a:xfrm>
          <a:prstGeom prst="line">
            <a:avLst/>
          </a:prstGeom>
          <a:ln w="9525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>
            <a:cxnSpLocks/>
          </p:cNvCxnSpPr>
          <p:nvPr/>
        </p:nvCxnSpPr>
        <p:spPr>
          <a:xfrm>
            <a:off x="4572000" y="1396271"/>
            <a:ext cx="0" cy="228600"/>
          </a:xfrm>
          <a:prstGeom prst="line">
            <a:avLst/>
          </a:prstGeom>
          <a:ln w="9525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1B7203C-BBD6-6D4A-907E-44CD174B352C}"/>
              </a:ext>
            </a:extLst>
          </p:cNvPr>
          <p:cNvSpPr txBox="1"/>
          <p:nvPr/>
        </p:nvSpPr>
        <p:spPr>
          <a:xfrm>
            <a:off x="8321879" y="419450"/>
            <a:ext cx="0" cy="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tIns="91440" bIns="91440" rtlCol="0">
            <a:noAutofit/>
          </a:bodyPr>
          <a:lstStyle/>
          <a:p>
            <a:pPr algn="l"/>
            <a:endParaRPr lang="en-KZ" sz="1100" dirty="0"/>
          </a:p>
        </p:txBody>
      </p:sp>
      <p:pic>
        <p:nvPicPr>
          <p:cNvPr id="6" name="Picture 5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B0BDEED7-B9D5-B641-A2FA-D9A75AE5F8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0212" y="175292"/>
            <a:ext cx="781215" cy="643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6636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97C4DB4-4A73-4D3F-A6FB-903560A84CF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154EA64-C67A-624C-A147-549F97A9164D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標題 4">
            <a:extLst>
              <a:ext uri="{FF2B5EF4-FFF2-40B4-BE49-F238E27FC236}">
                <a16:creationId xmlns:a16="http://schemas.microsoft.com/office/drawing/2014/main" id="{521F5459-E3AF-4DD3-83D5-0D7453C8EF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Explanation --- First Part</a:t>
            </a:r>
            <a:endParaRPr lang="zh-TW" altLang="en-US" dirty="0"/>
          </a:p>
        </p:txBody>
      </p:sp>
      <p:pic>
        <p:nvPicPr>
          <p:cNvPr id="6" name="Picture 5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2AC25312-9488-CB41-B77A-25FE69894F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7351" y="160352"/>
            <a:ext cx="709026" cy="584363"/>
          </a:xfrm>
          <a:prstGeom prst="rect">
            <a:avLst/>
          </a:prstGeom>
        </p:spPr>
      </p:pic>
      <p:pic>
        <p:nvPicPr>
          <p:cNvPr id="7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0E1BF988-FE7C-6F41-92B4-646C42ABE3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598" y="675302"/>
            <a:ext cx="7820027" cy="4383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2931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97C4DB4-4A73-4D3F-A6FB-903560A84CF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154EA64-C67A-624C-A147-549F97A9164D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標題 4">
            <a:extLst>
              <a:ext uri="{FF2B5EF4-FFF2-40B4-BE49-F238E27FC236}">
                <a16:creationId xmlns:a16="http://schemas.microsoft.com/office/drawing/2014/main" id="{521F5459-E3AF-4DD3-83D5-0D7453C8EF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Explanation --- First Part</a:t>
            </a:r>
            <a:endParaRPr lang="zh-TW" altLang="en-US" dirty="0"/>
          </a:p>
        </p:txBody>
      </p:sp>
      <p:pic>
        <p:nvPicPr>
          <p:cNvPr id="6" name="Picture 5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00A42E80-B9AF-4C49-8541-3B8E3224B0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7351" y="160352"/>
            <a:ext cx="709026" cy="584363"/>
          </a:xfrm>
          <a:prstGeom prst="rect">
            <a:avLst/>
          </a:prstGeom>
        </p:spPr>
      </p:pic>
      <p:pic>
        <p:nvPicPr>
          <p:cNvPr id="3" name="Picture 2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7E86D889-477F-744B-A455-15561BC9E2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599" y="804212"/>
            <a:ext cx="8265098" cy="3878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1792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97C4DB4-4A73-4D3F-A6FB-903560A84CF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154EA64-C67A-624C-A147-549F97A9164D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標題 4">
            <a:extLst>
              <a:ext uri="{FF2B5EF4-FFF2-40B4-BE49-F238E27FC236}">
                <a16:creationId xmlns:a16="http://schemas.microsoft.com/office/drawing/2014/main" id="{521F5459-E3AF-4DD3-83D5-0D7453C8EF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Explanation --- First Part</a:t>
            </a:r>
            <a:endParaRPr lang="zh-TW" altLang="en-US" dirty="0"/>
          </a:p>
        </p:txBody>
      </p:sp>
      <p:pic>
        <p:nvPicPr>
          <p:cNvPr id="6" name="Picture 5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00A42E80-B9AF-4C49-8541-3B8E3224B0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7351" y="160352"/>
            <a:ext cx="709026" cy="58436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6022D1E-BC39-F140-82E0-6003CDB6D9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5" y="804212"/>
            <a:ext cx="8591550" cy="467819"/>
          </a:xfrm>
          <a:prstGeom prst="rect">
            <a:avLst/>
          </a:prstGeom>
        </p:spPr>
      </p:pic>
      <p:pic>
        <p:nvPicPr>
          <p:cNvPr id="8" name="Picture 7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34831104-E34C-0143-8632-8C2F5A6BC51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250"/>
          <a:stretch/>
        </p:blipFill>
        <p:spPr>
          <a:xfrm>
            <a:off x="66675" y="1351311"/>
            <a:ext cx="7134226" cy="3765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807961"/>
      </p:ext>
    </p:extLst>
  </p:cSld>
  <p:clrMapOvr>
    <a:masterClrMapping/>
  </p:clrMapOvr>
</p:sld>
</file>

<file path=ppt/theme/theme1.xml><?xml version="1.0" encoding="utf-8"?>
<a:theme xmlns:a="http://schemas.openxmlformats.org/drawingml/2006/main" name="Illinois Business Consulting (Spring 2018)">
  <a:themeElements>
    <a:clrScheme name="IBC (Fall 2018)">
      <a:dk1>
        <a:srgbClr val="13284B"/>
      </a:dk1>
      <a:lt1>
        <a:srgbClr val="FFFFFF"/>
      </a:lt1>
      <a:dk2>
        <a:srgbClr val="13284B"/>
      </a:dk2>
      <a:lt2>
        <a:srgbClr val="FFFFFF"/>
      </a:lt2>
      <a:accent1>
        <a:srgbClr val="13284B"/>
      </a:accent1>
      <a:accent2>
        <a:srgbClr val="E84927"/>
      </a:accent2>
      <a:accent3>
        <a:srgbClr val="336FCA"/>
      </a:accent3>
      <a:accent4>
        <a:srgbClr val="838383"/>
      </a:accent4>
      <a:accent5>
        <a:srgbClr val="ADADAD"/>
      </a:accent5>
      <a:accent6>
        <a:srgbClr val="D6D6D6"/>
      </a:accent6>
      <a:hlink>
        <a:srgbClr val="E84927"/>
      </a:hlink>
      <a:folHlink>
        <a:srgbClr val="E84927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>
          <a:solidFill>
            <a:schemeClr val="tx1"/>
          </a:solidFill>
        </a:ln>
        <a:effectLst/>
      </a:spPr>
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<a:prstTxWarp prst="textNoShape">
          <a:avLst/>
        </a:prstTxWarp>
        <a:noAutofit/>
      </a:bodyPr>
      <a:lstStyle>
        <a:defPPr algn="l">
          <a:defRPr sz="1100" dirty="0">
            <a:solidFill>
              <a:schemeClr val="tx1"/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  <a:ln>
          <a:solidFill>
            <a:schemeClr val="tx1"/>
          </a:solidFill>
        </a:ln>
      </a:spPr>
      <a:bodyPr wrap="square" tIns="91440" bIns="91440" rtlCol="0">
        <a:noAutofit/>
      </a:bodyPr>
      <a:lstStyle>
        <a:defPPr algn="l">
          <a:defRPr sz="11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2" id="{4F76C183-E6E9-2243-A2D5-B18C1A201D35}" vid="{5644BCD7-3271-B14E-80F8-27FFD06ABA7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Illinois Business Consulting (Spring 2018)</Template>
  <TotalTime>1757</TotalTime>
  <Words>752</Words>
  <Application>Microsoft Macintosh PowerPoint</Application>
  <PresentationFormat>On-screen Show (16:9)</PresentationFormat>
  <Paragraphs>138</Paragraphs>
  <Slides>25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Arial</vt:lpstr>
      <vt:lpstr>Courier New</vt:lpstr>
      <vt:lpstr>Wingdings</vt:lpstr>
      <vt:lpstr>Illinois Business Consulting (Spring 2018)</vt:lpstr>
      <vt:lpstr>   Finding optimal portfolio (S&amp;P500)</vt:lpstr>
      <vt:lpstr>Agenda </vt:lpstr>
      <vt:lpstr>Introduction</vt:lpstr>
      <vt:lpstr>Introduction</vt:lpstr>
      <vt:lpstr>Code Explanation</vt:lpstr>
      <vt:lpstr>Code Explanation</vt:lpstr>
      <vt:lpstr>Code Explanation --- First Part</vt:lpstr>
      <vt:lpstr>Code Explanation --- First Part</vt:lpstr>
      <vt:lpstr>Code Explanation --- First Part</vt:lpstr>
      <vt:lpstr>Code Explanation --- First Part</vt:lpstr>
      <vt:lpstr>Code Explanation</vt:lpstr>
      <vt:lpstr>Code Explanation --- Second Part</vt:lpstr>
      <vt:lpstr>Code Explanation --- Second Part</vt:lpstr>
      <vt:lpstr>Code Explanation</vt:lpstr>
      <vt:lpstr>Code Explanation --- Third Part</vt:lpstr>
      <vt:lpstr>Code Explanation --- Third Part</vt:lpstr>
      <vt:lpstr>Code Explanation --- Third Part</vt:lpstr>
      <vt:lpstr>Code Explanation --- Third Part</vt:lpstr>
      <vt:lpstr>Code Explanation --- Third Part</vt:lpstr>
      <vt:lpstr>Code Explanation --- Third Part</vt:lpstr>
      <vt:lpstr>Result</vt:lpstr>
      <vt:lpstr>Result --- Return, std and Sharpe ratio</vt:lpstr>
      <vt:lpstr>Result --- Portfolio</vt:lpstr>
      <vt:lpstr>Conclusion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1</dc:title>
  <dc:creator>Matta, Rithika R</dc:creator>
  <cp:lastModifiedBy>Kassym-Ashim, Aizhan</cp:lastModifiedBy>
  <cp:revision>41</cp:revision>
  <cp:lastPrinted>2019-04-03T16:25:11Z</cp:lastPrinted>
  <dcterms:created xsi:type="dcterms:W3CDTF">2019-09-18T19:18:27Z</dcterms:created>
  <dcterms:modified xsi:type="dcterms:W3CDTF">2022-02-20T05:40:01Z</dcterms:modified>
</cp:coreProperties>
</file>